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Lst>
  <p:notesMasterIdLst>
    <p:notesMasterId r:id="rId21"/>
  </p:notesMasterIdLst>
  <p:sldIdLst>
    <p:sldId id="309" r:id="rId5"/>
    <p:sldId id="310" r:id="rId6"/>
    <p:sldId id="311" r:id="rId7"/>
    <p:sldId id="312" r:id="rId8"/>
    <p:sldId id="313" r:id="rId9"/>
    <p:sldId id="314" r:id="rId10"/>
    <p:sldId id="315" r:id="rId11"/>
    <p:sldId id="316" r:id="rId12"/>
    <p:sldId id="305" r:id="rId13"/>
    <p:sldId id="262" r:id="rId14"/>
    <p:sldId id="282" r:id="rId15"/>
    <p:sldId id="308" r:id="rId16"/>
    <p:sldId id="280" r:id="rId17"/>
    <p:sldId id="290" r:id="rId18"/>
    <p:sldId id="274" r:id="rId19"/>
    <p:sldId id="30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Hudspeth" initials="J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002060"/>
    <a:srgbClr val="0B215C"/>
    <a:srgbClr val="3795AF"/>
    <a:srgbClr val="BDE1F8"/>
    <a:srgbClr val="FFFF71"/>
    <a:srgbClr val="FFFF61"/>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346" autoAdjust="0"/>
    <p:restoredTop sz="85812" autoAdjust="0"/>
  </p:normalViewPr>
  <p:slideViewPr>
    <p:cSldViewPr snapToGrid="0">
      <p:cViewPr varScale="1">
        <p:scale>
          <a:sx n="80" d="100"/>
          <a:sy n="80" d="100"/>
        </p:scale>
        <p:origin x="54" y="5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E27BA-B9BE-4470-8207-0B400FC26A5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8EE4A99-1176-4396-BD3E-765A7C32039A}">
      <dgm:prSet phldrT="[Text]" custT="1"/>
      <dgm:spPr>
        <a:ln>
          <a:noFill/>
        </a:ln>
      </dgm:spPr>
      <dgm:t>
        <a:bodyPr/>
        <a:lstStyle/>
        <a:p>
          <a:r>
            <a:rPr lang="en-US" sz="8800" b="1" dirty="0" smtClean="0">
              <a:solidFill>
                <a:srgbClr val="002060"/>
              </a:solidFill>
            </a:rPr>
            <a:t>Leadership Academy</a:t>
          </a:r>
          <a:endParaRPr lang="en-US" sz="8800" b="1" dirty="0">
            <a:solidFill>
              <a:srgbClr val="002060"/>
            </a:solidFill>
          </a:endParaRPr>
        </a:p>
      </dgm:t>
    </dgm:pt>
    <dgm:pt modelId="{6970EEB3-F0F9-4BF9-9784-5C368A2528B8}" type="parTrans" cxnId="{A533694E-FF56-4D3D-939C-6C29324ABA6F}">
      <dgm:prSet/>
      <dgm:spPr/>
      <dgm:t>
        <a:bodyPr/>
        <a:lstStyle/>
        <a:p>
          <a:endParaRPr lang="en-US"/>
        </a:p>
      </dgm:t>
    </dgm:pt>
    <dgm:pt modelId="{66733528-D15B-4A14-A63E-6BA26FC5D853}" type="sibTrans" cxnId="{A533694E-FF56-4D3D-939C-6C29324ABA6F}">
      <dgm:prSet/>
      <dgm:spPr/>
      <dgm:t>
        <a:bodyPr/>
        <a:lstStyle/>
        <a:p>
          <a:endParaRPr lang="en-US"/>
        </a:p>
      </dgm:t>
    </dgm:pt>
    <dgm:pt modelId="{4E56C0C7-E4FC-4D6C-8005-A753EE0BDABE}">
      <dgm:prSet phldrT="[Text]" custT="1"/>
      <dgm:spPr/>
      <dgm:t>
        <a:bodyPr/>
        <a:lstStyle/>
        <a:p>
          <a:r>
            <a:rPr lang="en-US" sz="2100" b="1" dirty="0" smtClean="0">
              <a:solidFill>
                <a:sysClr val="windowText" lastClr="000000"/>
              </a:solidFill>
            </a:rPr>
            <a:t>Connection &amp; Outreach</a:t>
          </a:r>
          <a:endParaRPr lang="en-US" sz="2100" b="1" dirty="0">
            <a:solidFill>
              <a:sysClr val="windowText" lastClr="000000"/>
            </a:solidFill>
          </a:endParaRPr>
        </a:p>
      </dgm:t>
    </dgm:pt>
    <dgm:pt modelId="{BAA81BF1-5DB0-4917-AE98-B1EAF69501B5}" type="parTrans" cxnId="{974AFE20-AEB9-44AD-AE01-24B1F0FB08F5}">
      <dgm:prSet/>
      <dgm:spPr>
        <a:ln w="76200"/>
      </dgm:spPr>
      <dgm:t>
        <a:bodyPr/>
        <a:lstStyle/>
        <a:p>
          <a:endParaRPr lang="en-US"/>
        </a:p>
      </dgm:t>
    </dgm:pt>
    <dgm:pt modelId="{104A347A-1E2D-4ED8-BEBF-0AFEDFEDCDF9}" type="sibTrans" cxnId="{974AFE20-AEB9-44AD-AE01-24B1F0FB08F5}">
      <dgm:prSet/>
      <dgm:spPr/>
      <dgm:t>
        <a:bodyPr/>
        <a:lstStyle/>
        <a:p>
          <a:endParaRPr lang="en-US"/>
        </a:p>
      </dgm:t>
    </dgm:pt>
    <dgm:pt modelId="{2688E064-0D8D-4967-A5D2-EE2BC65D649F}">
      <dgm:prSet phldrT="[Text]"/>
      <dgm:spPr/>
      <dgm:t>
        <a:bodyPr/>
        <a:lstStyle/>
        <a:p>
          <a:r>
            <a:rPr lang="en-US" b="1" dirty="0" smtClean="0">
              <a:solidFill>
                <a:sysClr val="windowText" lastClr="000000"/>
              </a:solidFill>
            </a:rPr>
            <a:t>Teamwork &amp; Service</a:t>
          </a:r>
          <a:endParaRPr lang="en-US" b="1" dirty="0">
            <a:solidFill>
              <a:sysClr val="windowText" lastClr="000000"/>
            </a:solidFill>
          </a:endParaRPr>
        </a:p>
      </dgm:t>
    </dgm:pt>
    <dgm:pt modelId="{40BA2FC6-A465-4D45-BEC7-DBE11FA2CE74}" type="parTrans" cxnId="{35C9836A-40AB-4011-BF24-EE2F49CEB01C}">
      <dgm:prSet/>
      <dgm:spPr>
        <a:ln w="76200"/>
      </dgm:spPr>
      <dgm:t>
        <a:bodyPr/>
        <a:lstStyle/>
        <a:p>
          <a:endParaRPr lang="en-US"/>
        </a:p>
      </dgm:t>
    </dgm:pt>
    <dgm:pt modelId="{175DDFC2-46DF-4023-B12D-76CBFE1176D2}" type="sibTrans" cxnId="{35C9836A-40AB-4011-BF24-EE2F49CEB01C}">
      <dgm:prSet/>
      <dgm:spPr/>
      <dgm:t>
        <a:bodyPr/>
        <a:lstStyle/>
        <a:p>
          <a:endParaRPr lang="en-US"/>
        </a:p>
      </dgm:t>
    </dgm:pt>
    <dgm:pt modelId="{05A65C7E-156B-49AA-845D-4B4D8B6E33E7}">
      <dgm:prSet phldrT="[Text]"/>
      <dgm:spPr/>
      <dgm:t>
        <a:bodyPr/>
        <a:lstStyle/>
        <a:p>
          <a:r>
            <a:rPr lang="en-US" b="1" dirty="0" smtClean="0">
              <a:solidFill>
                <a:sysClr val="windowText" lastClr="000000"/>
              </a:solidFill>
            </a:rPr>
            <a:t>Communication</a:t>
          </a:r>
          <a:endParaRPr lang="en-US" b="1" dirty="0">
            <a:solidFill>
              <a:sysClr val="windowText" lastClr="000000"/>
            </a:solidFill>
          </a:endParaRPr>
        </a:p>
      </dgm:t>
    </dgm:pt>
    <dgm:pt modelId="{CC8FBD2A-9E50-4E13-AEAA-D3AAA4201C85}" type="parTrans" cxnId="{1423BBDC-084C-4A39-BDB8-9F1EF929A583}">
      <dgm:prSet/>
      <dgm:spPr>
        <a:ln w="76200"/>
      </dgm:spPr>
      <dgm:t>
        <a:bodyPr/>
        <a:lstStyle/>
        <a:p>
          <a:endParaRPr lang="en-US"/>
        </a:p>
      </dgm:t>
    </dgm:pt>
    <dgm:pt modelId="{0ECD1344-4184-48EC-8F6C-5C25563C2C58}" type="sibTrans" cxnId="{1423BBDC-084C-4A39-BDB8-9F1EF929A583}">
      <dgm:prSet/>
      <dgm:spPr/>
      <dgm:t>
        <a:bodyPr/>
        <a:lstStyle/>
        <a:p>
          <a:endParaRPr lang="en-US"/>
        </a:p>
      </dgm:t>
    </dgm:pt>
    <dgm:pt modelId="{3EBC6835-B79E-492C-8CFF-4235844FF7B6}">
      <dgm:prSet phldrT="[Text]"/>
      <dgm:spPr/>
      <dgm:t>
        <a:bodyPr/>
        <a:lstStyle/>
        <a:p>
          <a:r>
            <a:rPr lang="en-US" b="1" dirty="0" smtClean="0">
              <a:solidFill>
                <a:sysClr val="windowText" lastClr="000000"/>
              </a:solidFill>
            </a:rPr>
            <a:t>Diverse Perspectives</a:t>
          </a:r>
          <a:endParaRPr lang="en-US" b="1" dirty="0">
            <a:solidFill>
              <a:sysClr val="windowText" lastClr="000000"/>
            </a:solidFill>
          </a:endParaRPr>
        </a:p>
      </dgm:t>
    </dgm:pt>
    <dgm:pt modelId="{42AE1935-F483-4390-822D-31278A828B43}" type="parTrans" cxnId="{9606E9E7-CF56-4229-936B-17FC58312B48}">
      <dgm:prSet/>
      <dgm:spPr>
        <a:ln w="76200"/>
      </dgm:spPr>
      <dgm:t>
        <a:bodyPr/>
        <a:lstStyle/>
        <a:p>
          <a:endParaRPr lang="en-US"/>
        </a:p>
      </dgm:t>
    </dgm:pt>
    <dgm:pt modelId="{43387981-117A-42F7-861A-55E9F87B5666}" type="sibTrans" cxnId="{9606E9E7-CF56-4229-936B-17FC58312B48}">
      <dgm:prSet/>
      <dgm:spPr/>
      <dgm:t>
        <a:bodyPr/>
        <a:lstStyle/>
        <a:p>
          <a:endParaRPr lang="en-US"/>
        </a:p>
      </dgm:t>
    </dgm:pt>
    <dgm:pt modelId="{9F6B3982-CD28-4B2A-AD6F-39D08AEF9075}">
      <dgm:prSet/>
      <dgm:spPr/>
      <dgm:t>
        <a:bodyPr/>
        <a:lstStyle/>
        <a:p>
          <a:r>
            <a:rPr lang="en-US" b="1" dirty="0" smtClean="0">
              <a:solidFill>
                <a:sysClr val="windowText" lastClr="000000"/>
              </a:solidFill>
            </a:rPr>
            <a:t>Wellness</a:t>
          </a:r>
        </a:p>
      </dgm:t>
    </dgm:pt>
    <dgm:pt modelId="{4FA53EDB-23BB-481F-BACF-08028F5A5290}" type="parTrans" cxnId="{37381F4D-D0B5-4CCE-88F0-7286E131CA00}">
      <dgm:prSet/>
      <dgm:spPr>
        <a:ln w="76200"/>
      </dgm:spPr>
      <dgm:t>
        <a:bodyPr/>
        <a:lstStyle/>
        <a:p>
          <a:endParaRPr lang="en-US"/>
        </a:p>
      </dgm:t>
    </dgm:pt>
    <dgm:pt modelId="{3D38F0F9-AE90-4066-ABCE-22D2C8373BA0}" type="sibTrans" cxnId="{37381F4D-D0B5-4CCE-88F0-7286E131CA00}">
      <dgm:prSet/>
      <dgm:spPr/>
      <dgm:t>
        <a:bodyPr/>
        <a:lstStyle/>
        <a:p>
          <a:endParaRPr lang="en-US"/>
        </a:p>
      </dgm:t>
    </dgm:pt>
    <dgm:pt modelId="{B7F95A7E-8556-4CF5-ADBE-C4280393060B}">
      <dgm:prSet/>
      <dgm:spPr/>
      <dgm:t>
        <a:bodyPr/>
        <a:lstStyle/>
        <a:p>
          <a:r>
            <a:rPr lang="en-US" b="1" dirty="0" smtClean="0">
              <a:solidFill>
                <a:sysClr val="windowText" lastClr="000000"/>
              </a:solidFill>
            </a:rPr>
            <a:t>Professional Development</a:t>
          </a:r>
          <a:endParaRPr lang="en-US" b="1" dirty="0">
            <a:solidFill>
              <a:sysClr val="windowText" lastClr="000000"/>
            </a:solidFill>
          </a:endParaRPr>
        </a:p>
      </dgm:t>
    </dgm:pt>
    <dgm:pt modelId="{6CE11ACA-6773-405A-A5BE-FEDA70FE3A05}" type="parTrans" cxnId="{586CBF9F-E252-4352-9E3E-38690E4E8801}">
      <dgm:prSet/>
      <dgm:spPr>
        <a:ln w="76200"/>
      </dgm:spPr>
      <dgm:t>
        <a:bodyPr/>
        <a:lstStyle/>
        <a:p>
          <a:endParaRPr lang="en-US"/>
        </a:p>
      </dgm:t>
    </dgm:pt>
    <dgm:pt modelId="{DDA127E9-D3A6-4364-82C7-4490149B5954}" type="sibTrans" cxnId="{586CBF9F-E252-4352-9E3E-38690E4E8801}">
      <dgm:prSet/>
      <dgm:spPr/>
      <dgm:t>
        <a:bodyPr/>
        <a:lstStyle/>
        <a:p>
          <a:endParaRPr lang="en-US"/>
        </a:p>
      </dgm:t>
    </dgm:pt>
    <dgm:pt modelId="{0311E4BC-2A81-4F49-B192-0A10B25716BB}" type="pres">
      <dgm:prSet presAssocID="{927E27BA-B9BE-4470-8207-0B400FC26A53}" presName="hierChild1" presStyleCnt="0">
        <dgm:presLayoutVars>
          <dgm:orgChart val="1"/>
          <dgm:chPref val="1"/>
          <dgm:dir/>
          <dgm:animOne val="branch"/>
          <dgm:animLvl val="lvl"/>
          <dgm:resizeHandles/>
        </dgm:presLayoutVars>
      </dgm:prSet>
      <dgm:spPr/>
      <dgm:t>
        <a:bodyPr/>
        <a:lstStyle/>
        <a:p>
          <a:endParaRPr lang="en-US"/>
        </a:p>
      </dgm:t>
    </dgm:pt>
    <dgm:pt modelId="{C5354BE6-19E4-4109-BCA5-C2080036E630}" type="pres">
      <dgm:prSet presAssocID="{88EE4A99-1176-4396-BD3E-765A7C32039A}" presName="hierRoot1" presStyleCnt="0">
        <dgm:presLayoutVars>
          <dgm:hierBranch val="init"/>
        </dgm:presLayoutVars>
      </dgm:prSet>
      <dgm:spPr/>
    </dgm:pt>
    <dgm:pt modelId="{82F39747-DE51-4954-856C-C9BF6CF56D6D}" type="pres">
      <dgm:prSet presAssocID="{88EE4A99-1176-4396-BD3E-765A7C32039A}" presName="rootComposite1" presStyleCnt="0"/>
      <dgm:spPr/>
    </dgm:pt>
    <dgm:pt modelId="{303EC465-DB97-4289-B6B1-3202A2A63755}" type="pres">
      <dgm:prSet presAssocID="{88EE4A99-1176-4396-BD3E-765A7C32039A}" presName="rootText1" presStyleLbl="node0" presStyleIdx="0" presStyleCnt="1" custScaleX="1028842" custScaleY="265348" custLinFactNeighborX="9317" custLinFactNeighborY="-67274">
        <dgm:presLayoutVars>
          <dgm:chPref val="3"/>
        </dgm:presLayoutVars>
      </dgm:prSet>
      <dgm:spPr/>
      <dgm:t>
        <a:bodyPr/>
        <a:lstStyle/>
        <a:p>
          <a:endParaRPr lang="en-US"/>
        </a:p>
      </dgm:t>
    </dgm:pt>
    <dgm:pt modelId="{E4C67A2C-BAEC-4C7D-B214-8949F0A5F117}" type="pres">
      <dgm:prSet presAssocID="{88EE4A99-1176-4396-BD3E-765A7C32039A}" presName="rootConnector1" presStyleLbl="node1" presStyleIdx="0" presStyleCnt="0"/>
      <dgm:spPr/>
      <dgm:t>
        <a:bodyPr/>
        <a:lstStyle/>
        <a:p>
          <a:endParaRPr lang="en-US"/>
        </a:p>
      </dgm:t>
    </dgm:pt>
    <dgm:pt modelId="{16A3B640-D123-4A7E-98AF-90BFAEEEB044}" type="pres">
      <dgm:prSet presAssocID="{88EE4A99-1176-4396-BD3E-765A7C32039A}" presName="hierChild2" presStyleCnt="0"/>
      <dgm:spPr/>
    </dgm:pt>
    <dgm:pt modelId="{1D36D298-41FB-4AFE-8992-4E2B0EA66F9C}" type="pres">
      <dgm:prSet presAssocID="{BAA81BF1-5DB0-4917-AE98-B1EAF69501B5}" presName="Name37" presStyleLbl="parChTrans1D2" presStyleIdx="0" presStyleCnt="6"/>
      <dgm:spPr/>
      <dgm:t>
        <a:bodyPr/>
        <a:lstStyle/>
        <a:p>
          <a:endParaRPr lang="en-US"/>
        </a:p>
      </dgm:t>
    </dgm:pt>
    <dgm:pt modelId="{1F1F1255-DF78-4C36-8269-ABC375316F50}" type="pres">
      <dgm:prSet presAssocID="{4E56C0C7-E4FC-4D6C-8005-A753EE0BDABE}" presName="hierRoot2" presStyleCnt="0">
        <dgm:presLayoutVars>
          <dgm:hierBranch val="init"/>
        </dgm:presLayoutVars>
      </dgm:prSet>
      <dgm:spPr/>
    </dgm:pt>
    <dgm:pt modelId="{0FC4F707-3579-42E8-AF76-D99933CE7780}" type="pres">
      <dgm:prSet presAssocID="{4E56C0C7-E4FC-4D6C-8005-A753EE0BDABE}" presName="rootComposite" presStyleCnt="0"/>
      <dgm:spPr/>
    </dgm:pt>
    <dgm:pt modelId="{FD9AE56C-A410-4A95-BBB2-39C894D3A4F7}" type="pres">
      <dgm:prSet presAssocID="{4E56C0C7-E4FC-4D6C-8005-A753EE0BDABE}" presName="rootText" presStyleLbl="node2" presStyleIdx="0" presStyleCnt="6" custScaleX="181266" custScaleY="228269" custLinFactNeighborX="7062" custLinFactNeighborY="0">
        <dgm:presLayoutVars>
          <dgm:chPref val="3"/>
        </dgm:presLayoutVars>
      </dgm:prSet>
      <dgm:spPr/>
      <dgm:t>
        <a:bodyPr/>
        <a:lstStyle/>
        <a:p>
          <a:endParaRPr lang="en-US"/>
        </a:p>
      </dgm:t>
    </dgm:pt>
    <dgm:pt modelId="{95BE29DF-E1CD-455E-9667-D1255858A272}" type="pres">
      <dgm:prSet presAssocID="{4E56C0C7-E4FC-4D6C-8005-A753EE0BDABE}" presName="rootConnector" presStyleLbl="node2" presStyleIdx="0" presStyleCnt="6"/>
      <dgm:spPr/>
      <dgm:t>
        <a:bodyPr/>
        <a:lstStyle/>
        <a:p>
          <a:endParaRPr lang="en-US"/>
        </a:p>
      </dgm:t>
    </dgm:pt>
    <dgm:pt modelId="{B8185DB5-BF7B-47D5-9C8E-DDF336E47A6E}" type="pres">
      <dgm:prSet presAssocID="{4E56C0C7-E4FC-4D6C-8005-A753EE0BDABE}" presName="hierChild4" presStyleCnt="0"/>
      <dgm:spPr/>
    </dgm:pt>
    <dgm:pt modelId="{B0640572-7EE1-4351-B8BA-9C59F7986775}" type="pres">
      <dgm:prSet presAssocID="{4E56C0C7-E4FC-4D6C-8005-A753EE0BDABE}" presName="hierChild5" presStyleCnt="0"/>
      <dgm:spPr/>
    </dgm:pt>
    <dgm:pt modelId="{D477FF02-9258-4037-A923-3B0F9E03E45B}" type="pres">
      <dgm:prSet presAssocID="{40BA2FC6-A465-4D45-BEC7-DBE11FA2CE74}" presName="Name37" presStyleLbl="parChTrans1D2" presStyleIdx="1" presStyleCnt="6"/>
      <dgm:spPr/>
      <dgm:t>
        <a:bodyPr/>
        <a:lstStyle/>
        <a:p>
          <a:endParaRPr lang="en-US"/>
        </a:p>
      </dgm:t>
    </dgm:pt>
    <dgm:pt modelId="{68B1CE3B-49BF-4A59-AD28-5E944EF37E10}" type="pres">
      <dgm:prSet presAssocID="{2688E064-0D8D-4967-A5D2-EE2BC65D649F}" presName="hierRoot2" presStyleCnt="0">
        <dgm:presLayoutVars>
          <dgm:hierBranch val="init"/>
        </dgm:presLayoutVars>
      </dgm:prSet>
      <dgm:spPr/>
    </dgm:pt>
    <dgm:pt modelId="{C0BDA236-B490-4F78-BC71-9778C4776CC8}" type="pres">
      <dgm:prSet presAssocID="{2688E064-0D8D-4967-A5D2-EE2BC65D649F}" presName="rootComposite" presStyleCnt="0"/>
      <dgm:spPr/>
    </dgm:pt>
    <dgm:pt modelId="{21568D8E-9A0E-4144-9B6A-0668456664D0}" type="pres">
      <dgm:prSet presAssocID="{2688E064-0D8D-4967-A5D2-EE2BC65D649F}" presName="rootText" presStyleLbl="node2" presStyleIdx="1" presStyleCnt="6" custScaleX="166617" custScaleY="228269" custLinFactNeighborX="2857" custLinFactNeighborY="22">
        <dgm:presLayoutVars>
          <dgm:chPref val="3"/>
        </dgm:presLayoutVars>
      </dgm:prSet>
      <dgm:spPr/>
      <dgm:t>
        <a:bodyPr/>
        <a:lstStyle/>
        <a:p>
          <a:endParaRPr lang="en-US"/>
        </a:p>
      </dgm:t>
    </dgm:pt>
    <dgm:pt modelId="{94B3A717-4D2B-402B-AE6D-303ECF9C503D}" type="pres">
      <dgm:prSet presAssocID="{2688E064-0D8D-4967-A5D2-EE2BC65D649F}" presName="rootConnector" presStyleLbl="node2" presStyleIdx="1" presStyleCnt="6"/>
      <dgm:spPr/>
      <dgm:t>
        <a:bodyPr/>
        <a:lstStyle/>
        <a:p>
          <a:endParaRPr lang="en-US"/>
        </a:p>
      </dgm:t>
    </dgm:pt>
    <dgm:pt modelId="{2C29B4D4-8E79-42ED-B2F7-0A429FE1AC6B}" type="pres">
      <dgm:prSet presAssocID="{2688E064-0D8D-4967-A5D2-EE2BC65D649F}" presName="hierChild4" presStyleCnt="0"/>
      <dgm:spPr/>
    </dgm:pt>
    <dgm:pt modelId="{4D783B82-1332-44C8-A507-DFB47578794F}" type="pres">
      <dgm:prSet presAssocID="{2688E064-0D8D-4967-A5D2-EE2BC65D649F}" presName="hierChild5" presStyleCnt="0"/>
      <dgm:spPr/>
    </dgm:pt>
    <dgm:pt modelId="{4934FEAC-C90F-4A3D-9581-47DE3627C9A2}" type="pres">
      <dgm:prSet presAssocID="{CC8FBD2A-9E50-4E13-AEAA-D3AAA4201C85}" presName="Name37" presStyleLbl="parChTrans1D2" presStyleIdx="2" presStyleCnt="6"/>
      <dgm:spPr/>
      <dgm:t>
        <a:bodyPr/>
        <a:lstStyle/>
        <a:p>
          <a:endParaRPr lang="en-US"/>
        </a:p>
      </dgm:t>
    </dgm:pt>
    <dgm:pt modelId="{43C970AA-3269-4425-9626-1A04EAEA48C8}" type="pres">
      <dgm:prSet presAssocID="{05A65C7E-156B-49AA-845D-4B4D8B6E33E7}" presName="hierRoot2" presStyleCnt="0">
        <dgm:presLayoutVars>
          <dgm:hierBranch val="init"/>
        </dgm:presLayoutVars>
      </dgm:prSet>
      <dgm:spPr/>
    </dgm:pt>
    <dgm:pt modelId="{3C1ED702-013B-4384-B7FA-871E93BFB304}" type="pres">
      <dgm:prSet presAssocID="{05A65C7E-156B-49AA-845D-4B4D8B6E33E7}" presName="rootComposite" presStyleCnt="0"/>
      <dgm:spPr/>
    </dgm:pt>
    <dgm:pt modelId="{07E3CB03-AD3A-4616-B9D3-71712E19BFFE}" type="pres">
      <dgm:prSet presAssocID="{05A65C7E-156B-49AA-845D-4B4D8B6E33E7}" presName="rootText" presStyleLbl="node2" presStyleIdx="2" presStyleCnt="6" custScaleX="166335" custScaleY="228269" custLinFactNeighborX="-2499" custLinFactNeighborY="1447">
        <dgm:presLayoutVars>
          <dgm:chPref val="3"/>
        </dgm:presLayoutVars>
      </dgm:prSet>
      <dgm:spPr/>
      <dgm:t>
        <a:bodyPr/>
        <a:lstStyle/>
        <a:p>
          <a:endParaRPr lang="en-US"/>
        </a:p>
      </dgm:t>
    </dgm:pt>
    <dgm:pt modelId="{43EE8049-8C46-44AB-AB0D-BE3F2E6A013B}" type="pres">
      <dgm:prSet presAssocID="{05A65C7E-156B-49AA-845D-4B4D8B6E33E7}" presName="rootConnector" presStyleLbl="node2" presStyleIdx="2" presStyleCnt="6"/>
      <dgm:spPr/>
      <dgm:t>
        <a:bodyPr/>
        <a:lstStyle/>
        <a:p>
          <a:endParaRPr lang="en-US"/>
        </a:p>
      </dgm:t>
    </dgm:pt>
    <dgm:pt modelId="{F6E1BA83-E3E2-4E5A-91B6-A9ACDC27A3C2}" type="pres">
      <dgm:prSet presAssocID="{05A65C7E-156B-49AA-845D-4B4D8B6E33E7}" presName="hierChild4" presStyleCnt="0"/>
      <dgm:spPr/>
    </dgm:pt>
    <dgm:pt modelId="{81284D9E-D2D1-45EC-8BA6-CDDEBB7236AE}" type="pres">
      <dgm:prSet presAssocID="{05A65C7E-156B-49AA-845D-4B4D8B6E33E7}" presName="hierChild5" presStyleCnt="0"/>
      <dgm:spPr/>
    </dgm:pt>
    <dgm:pt modelId="{DBA603CF-F34B-4DA9-9AD6-05221DE6E482}" type="pres">
      <dgm:prSet presAssocID="{6CE11ACA-6773-405A-A5BE-FEDA70FE3A05}" presName="Name37" presStyleLbl="parChTrans1D2" presStyleIdx="3" presStyleCnt="6"/>
      <dgm:spPr/>
      <dgm:t>
        <a:bodyPr/>
        <a:lstStyle/>
        <a:p>
          <a:endParaRPr lang="en-US"/>
        </a:p>
      </dgm:t>
    </dgm:pt>
    <dgm:pt modelId="{BE707950-706B-4D0E-B106-8E5A459452C6}" type="pres">
      <dgm:prSet presAssocID="{B7F95A7E-8556-4CF5-ADBE-C4280393060B}" presName="hierRoot2" presStyleCnt="0">
        <dgm:presLayoutVars>
          <dgm:hierBranch val="init"/>
        </dgm:presLayoutVars>
      </dgm:prSet>
      <dgm:spPr/>
    </dgm:pt>
    <dgm:pt modelId="{8131CFEA-EB5E-4F14-A96F-778A9131EB36}" type="pres">
      <dgm:prSet presAssocID="{B7F95A7E-8556-4CF5-ADBE-C4280393060B}" presName="rootComposite" presStyleCnt="0"/>
      <dgm:spPr/>
    </dgm:pt>
    <dgm:pt modelId="{A5D873E4-DD5D-4545-8E68-611EE49361C9}" type="pres">
      <dgm:prSet presAssocID="{B7F95A7E-8556-4CF5-ADBE-C4280393060B}" presName="rootText" presStyleLbl="node2" presStyleIdx="3" presStyleCnt="6" custScaleX="164940" custScaleY="228269" custLinFactNeighborX="-2395" custLinFactNeighborY="1473">
        <dgm:presLayoutVars>
          <dgm:chPref val="3"/>
        </dgm:presLayoutVars>
      </dgm:prSet>
      <dgm:spPr/>
      <dgm:t>
        <a:bodyPr/>
        <a:lstStyle/>
        <a:p>
          <a:endParaRPr lang="en-US"/>
        </a:p>
      </dgm:t>
    </dgm:pt>
    <dgm:pt modelId="{5C18B6A5-8B84-479A-83DE-8C7A6461875C}" type="pres">
      <dgm:prSet presAssocID="{B7F95A7E-8556-4CF5-ADBE-C4280393060B}" presName="rootConnector" presStyleLbl="node2" presStyleIdx="3" presStyleCnt="6"/>
      <dgm:spPr/>
      <dgm:t>
        <a:bodyPr/>
        <a:lstStyle/>
        <a:p>
          <a:endParaRPr lang="en-US"/>
        </a:p>
      </dgm:t>
    </dgm:pt>
    <dgm:pt modelId="{A5679A48-E6FD-4230-8BA9-C6CA549F5072}" type="pres">
      <dgm:prSet presAssocID="{B7F95A7E-8556-4CF5-ADBE-C4280393060B}" presName="hierChild4" presStyleCnt="0"/>
      <dgm:spPr/>
    </dgm:pt>
    <dgm:pt modelId="{6F5F3241-F300-4143-B6CF-5A77FDCCB038}" type="pres">
      <dgm:prSet presAssocID="{B7F95A7E-8556-4CF5-ADBE-C4280393060B}" presName="hierChild5" presStyleCnt="0"/>
      <dgm:spPr/>
    </dgm:pt>
    <dgm:pt modelId="{433AF5D7-F4F6-4FC3-A083-84EA74F2D292}" type="pres">
      <dgm:prSet presAssocID="{4FA53EDB-23BB-481F-BACF-08028F5A5290}" presName="Name37" presStyleLbl="parChTrans1D2" presStyleIdx="4" presStyleCnt="6"/>
      <dgm:spPr/>
      <dgm:t>
        <a:bodyPr/>
        <a:lstStyle/>
        <a:p>
          <a:endParaRPr lang="en-US"/>
        </a:p>
      </dgm:t>
    </dgm:pt>
    <dgm:pt modelId="{B13AC197-8F0E-476B-8B33-E1CA06CAB40E}" type="pres">
      <dgm:prSet presAssocID="{9F6B3982-CD28-4B2A-AD6F-39D08AEF9075}" presName="hierRoot2" presStyleCnt="0">
        <dgm:presLayoutVars>
          <dgm:hierBranch val="init"/>
        </dgm:presLayoutVars>
      </dgm:prSet>
      <dgm:spPr/>
    </dgm:pt>
    <dgm:pt modelId="{47E8804D-B4E7-4EFD-9EAC-AE0A1786493A}" type="pres">
      <dgm:prSet presAssocID="{9F6B3982-CD28-4B2A-AD6F-39D08AEF9075}" presName="rootComposite" presStyleCnt="0"/>
      <dgm:spPr/>
    </dgm:pt>
    <dgm:pt modelId="{80597A2A-0476-432E-AB66-AFB08C183A86}" type="pres">
      <dgm:prSet presAssocID="{9F6B3982-CD28-4B2A-AD6F-39D08AEF9075}" presName="rootText" presStyleLbl="node2" presStyleIdx="4" presStyleCnt="6" custScaleX="164220" custScaleY="228269" custLinFactNeighborX="-6189" custLinFactNeighborY="1620">
        <dgm:presLayoutVars>
          <dgm:chPref val="3"/>
        </dgm:presLayoutVars>
      </dgm:prSet>
      <dgm:spPr/>
      <dgm:t>
        <a:bodyPr/>
        <a:lstStyle/>
        <a:p>
          <a:endParaRPr lang="en-US"/>
        </a:p>
      </dgm:t>
    </dgm:pt>
    <dgm:pt modelId="{2EA5AE95-D572-4568-977A-1DA7EC722256}" type="pres">
      <dgm:prSet presAssocID="{9F6B3982-CD28-4B2A-AD6F-39D08AEF9075}" presName="rootConnector" presStyleLbl="node2" presStyleIdx="4" presStyleCnt="6"/>
      <dgm:spPr/>
      <dgm:t>
        <a:bodyPr/>
        <a:lstStyle/>
        <a:p>
          <a:endParaRPr lang="en-US"/>
        </a:p>
      </dgm:t>
    </dgm:pt>
    <dgm:pt modelId="{3CA6B5FB-6B39-49BD-A2C0-0281EA16563C}" type="pres">
      <dgm:prSet presAssocID="{9F6B3982-CD28-4B2A-AD6F-39D08AEF9075}" presName="hierChild4" presStyleCnt="0"/>
      <dgm:spPr/>
    </dgm:pt>
    <dgm:pt modelId="{8F67CC2D-00B5-4714-A9BE-CB1DF9995616}" type="pres">
      <dgm:prSet presAssocID="{9F6B3982-CD28-4B2A-AD6F-39D08AEF9075}" presName="hierChild5" presStyleCnt="0"/>
      <dgm:spPr/>
    </dgm:pt>
    <dgm:pt modelId="{098CD315-94D7-4372-B66F-560BECAC51AD}" type="pres">
      <dgm:prSet presAssocID="{42AE1935-F483-4390-822D-31278A828B43}" presName="Name37" presStyleLbl="parChTrans1D2" presStyleIdx="5" presStyleCnt="6"/>
      <dgm:spPr/>
      <dgm:t>
        <a:bodyPr/>
        <a:lstStyle/>
        <a:p>
          <a:endParaRPr lang="en-US"/>
        </a:p>
      </dgm:t>
    </dgm:pt>
    <dgm:pt modelId="{2930FF6B-93D7-4C49-8B39-D9F753502E4E}" type="pres">
      <dgm:prSet presAssocID="{3EBC6835-B79E-492C-8CFF-4235844FF7B6}" presName="hierRoot2" presStyleCnt="0">
        <dgm:presLayoutVars>
          <dgm:hierBranch val="init"/>
        </dgm:presLayoutVars>
      </dgm:prSet>
      <dgm:spPr/>
    </dgm:pt>
    <dgm:pt modelId="{65952187-DF43-41F3-997D-53232BBCEB7D}" type="pres">
      <dgm:prSet presAssocID="{3EBC6835-B79E-492C-8CFF-4235844FF7B6}" presName="rootComposite" presStyleCnt="0"/>
      <dgm:spPr/>
    </dgm:pt>
    <dgm:pt modelId="{F436C9F5-45B9-488D-93FD-9C40A12CCE04}" type="pres">
      <dgm:prSet presAssocID="{3EBC6835-B79E-492C-8CFF-4235844FF7B6}" presName="rootText" presStyleLbl="node2" presStyleIdx="5" presStyleCnt="6" custScaleX="166900" custScaleY="228269" custLinFactNeighborX="-6207" custLinFactNeighborY="-1972">
        <dgm:presLayoutVars>
          <dgm:chPref val="3"/>
        </dgm:presLayoutVars>
      </dgm:prSet>
      <dgm:spPr/>
      <dgm:t>
        <a:bodyPr/>
        <a:lstStyle/>
        <a:p>
          <a:endParaRPr lang="en-US"/>
        </a:p>
      </dgm:t>
    </dgm:pt>
    <dgm:pt modelId="{3CD7AA45-96EF-4AC3-BEC0-F98E43EEBF36}" type="pres">
      <dgm:prSet presAssocID="{3EBC6835-B79E-492C-8CFF-4235844FF7B6}" presName="rootConnector" presStyleLbl="node2" presStyleIdx="5" presStyleCnt="6"/>
      <dgm:spPr/>
      <dgm:t>
        <a:bodyPr/>
        <a:lstStyle/>
        <a:p>
          <a:endParaRPr lang="en-US"/>
        </a:p>
      </dgm:t>
    </dgm:pt>
    <dgm:pt modelId="{99988921-2AAB-4E37-8679-80F5526934C5}" type="pres">
      <dgm:prSet presAssocID="{3EBC6835-B79E-492C-8CFF-4235844FF7B6}" presName="hierChild4" presStyleCnt="0"/>
      <dgm:spPr/>
    </dgm:pt>
    <dgm:pt modelId="{F570BA22-BDEB-4653-9B40-80045246B3AF}" type="pres">
      <dgm:prSet presAssocID="{3EBC6835-B79E-492C-8CFF-4235844FF7B6}" presName="hierChild5" presStyleCnt="0"/>
      <dgm:spPr/>
    </dgm:pt>
    <dgm:pt modelId="{03162F90-C55C-427F-BB09-EEBD13F9CCA2}" type="pres">
      <dgm:prSet presAssocID="{88EE4A99-1176-4396-BD3E-765A7C32039A}" presName="hierChild3" presStyleCnt="0"/>
      <dgm:spPr/>
    </dgm:pt>
  </dgm:ptLst>
  <dgm:cxnLst>
    <dgm:cxn modelId="{28C9EE31-1A21-4A88-8289-07F62422ABE3}" type="presOf" srcId="{BAA81BF1-5DB0-4917-AE98-B1EAF69501B5}" destId="{1D36D298-41FB-4AFE-8992-4E2B0EA66F9C}" srcOrd="0" destOrd="0" presId="urn:microsoft.com/office/officeart/2005/8/layout/orgChart1"/>
    <dgm:cxn modelId="{DFF0BBF8-9E4A-47D9-944B-E708B6850389}" type="presOf" srcId="{3EBC6835-B79E-492C-8CFF-4235844FF7B6}" destId="{F436C9F5-45B9-488D-93FD-9C40A12CCE04}" srcOrd="0" destOrd="0" presId="urn:microsoft.com/office/officeart/2005/8/layout/orgChart1"/>
    <dgm:cxn modelId="{974AFE20-AEB9-44AD-AE01-24B1F0FB08F5}" srcId="{88EE4A99-1176-4396-BD3E-765A7C32039A}" destId="{4E56C0C7-E4FC-4D6C-8005-A753EE0BDABE}" srcOrd="0" destOrd="0" parTransId="{BAA81BF1-5DB0-4917-AE98-B1EAF69501B5}" sibTransId="{104A347A-1E2D-4ED8-BEBF-0AFEDFEDCDF9}"/>
    <dgm:cxn modelId="{8B7B435C-B19B-4F3D-B7A7-D0A0F299376B}" type="presOf" srcId="{6CE11ACA-6773-405A-A5BE-FEDA70FE3A05}" destId="{DBA603CF-F34B-4DA9-9AD6-05221DE6E482}" srcOrd="0" destOrd="0" presId="urn:microsoft.com/office/officeart/2005/8/layout/orgChart1"/>
    <dgm:cxn modelId="{F1EC17F6-5E0D-4667-9685-829B91AA9AF4}" type="presOf" srcId="{4E56C0C7-E4FC-4D6C-8005-A753EE0BDABE}" destId="{FD9AE56C-A410-4A95-BBB2-39C894D3A4F7}" srcOrd="0" destOrd="0" presId="urn:microsoft.com/office/officeart/2005/8/layout/orgChart1"/>
    <dgm:cxn modelId="{586CBF9F-E252-4352-9E3E-38690E4E8801}" srcId="{88EE4A99-1176-4396-BD3E-765A7C32039A}" destId="{B7F95A7E-8556-4CF5-ADBE-C4280393060B}" srcOrd="3" destOrd="0" parTransId="{6CE11ACA-6773-405A-A5BE-FEDA70FE3A05}" sibTransId="{DDA127E9-D3A6-4364-82C7-4490149B5954}"/>
    <dgm:cxn modelId="{8497BD24-FB88-498D-B8C3-38707649F082}" type="presOf" srcId="{9F6B3982-CD28-4B2A-AD6F-39D08AEF9075}" destId="{2EA5AE95-D572-4568-977A-1DA7EC722256}" srcOrd="1" destOrd="0" presId="urn:microsoft.com/office/officeart/2005/8/layout/orgChart1"/>
    <dgm:cxn modelId="{F475A806-5EB8-44BC-9979-FFBE37979FD2}" type="presOf" srcId="{927E27BA-B9BE-4470-8207-0B400FC26A53}" destId="{0311E4BC-2A81-4F49-B192-0A10B25716BB}" srcOrd="0" destOrd="0" presId="urn:microsoft.com/office/officeart/2005/8/layout/orgChart1"/>
    <dgm:cxn modelId="{9606E9E7-CF56-4229-936B-17FC58312B48}" srcId="{88EE4A99-1176-4396-BD3E-765A7C32039A}" destId="{3EBC6835-B79E-492C-8CFF-4235844FF7B6}" srcOrd="5" destOrd="0" parTransId="{42AE1935-F483-4390-822D-31278A828B43}" sibTransId="{43387981-117A-42F7-861A-55E9F87B5666}"/>
    <dgm:cxn modelId="{9078D4A5-72A5-440C-A264-99EE76C334ED}" type="presOf" srcId="{40BA2FC6-A465-4D45-BEC7-DBE11FA2CE74}" destId="{D477FF02-9258-4037-A923-3B0F9E03E45B}" srcOrd="0" destOrd="0" presId="urn:microsoft.com/office/officeart/2005/8/layout/orgChart1"/>
    <dgm:cxn modelId="{22452A90-1A20-4D56-A554-592FDDDD621F}" type="presOf" srcId="{88EE4A99-1176-4396-BD3E-765A7C32039A}" destId="{303EC465-DB97-4289-B6B1-3202A2A63755}" srcOrd="0" destOrd="0" presId="urn:microsoft.com/office/officeart/2005/8/layout/orgChart1"/>
    <dgm:cxn modelId="{C6286C77-5C62-4B20-B723-435C728A4E0D}" type="presOf" srcId="{2688E064-0D8D-4967-A5D2-EE2BC65D649F}" destId="{21568D8E-9A0E-4144-9B6A-0668456664D0}" srcOrd="0" destOrd="0" presId="urn:microsoft.com/office/officeart/2005/8/layout/orgChart1"/>
    <dgm:cxn modelId="{808FFF8C-9DFA-4226-AEFA-575843CA0708}" type="presOf" srcId="{05A65C7E-156B-49AA-845D-4B4D8B6E33E7}" destId="{43EE8049-8C46-44AB-AB0D-BE3F2E6A013B}" srcOrd="1" destOrd="0" presId="urn:microsoft.com/office/officeart/2005/8/layout/orgChart1"/>
    <dgm:cxn modelId="{75F65536-BEB4-4A9F-8F1B-2688A2DF593E}" type="presOf" srcId="{42AE1935-F483-4390-822D-31278A828B43}" destId="{098CD315-94D7-4372-B66F-560BECAC51AD}" srcOrd="0" destOrd="0" presId="urn:microsoft.com/office/officeart/2005/8/layout/orgChart1"/>
    <dgm:cxn modelId="{A533694E-FF56-4D3D-939C-6C29324ABA6F}" srcId="{927E27BA-B9BE-4470-8207-0B400FC26A53}" destId="{88EE4A99-1176-4396-BD3E-765A7C32039A}" srcOrd="0" destOrd="0" parTransId="{6970EEB3-F0F9-4BF9-9784-5C368A2528B8}" sibTransId="{66733528-D15B-4A14-A63E-6BA26FC5D853}"/>
    <dgm:cxn modelId="{7B9B2303-1752-4990-A4F7-57FCED6C10C8}" type="presOf" srcId="{B7F95A7E-8556-4CF5-ADBE-C4280393060B}" destId="{5C18B6A5-8B84-479A-83DE-8C7A6461875C}" srcOrd="1" destOrd="0" presId="urn:microsoft.com/office/officeart/2005/8/layout/orgChart1"/>
    <dgm:cxn modelId="{A4A42B47-9C65-4D52-8A63-43790CE536BC}" type="presOf" srcId="{9F6B3982-CD28-4B2A-AD6F-39D08AEF9075}" destId="{80597A2A-0476-432E-AB66-AFB08C183A86}" srcOrd="0" destOrd="0" presId="urn:microsoft.com/office/officeart/2005/8/layout/orgChart1"/>
    <dgm:cxn modelId="{1423BBDC-084C-4A39-BDB8-9F1EF929A583}" srcId="{88EE4A99-1176-4396-BD3E-765A7C32039A}" destId="{05A65C7E-156B-49AA-845D-4B4D8B6E33E7}" srcOrd="2" destOrd="0" parTransId="{CC8FBD2A-9E50-4E13-AEAA-D3AAA4201C85}" sibTransId="{0ECD1344-4184-48EC-8F6C-5C25563C2C58}"/>
    <dgm:cxn modelId="{37381F4D-D0B5-4CCE-88F0-7286E131CA00}" srcId="{88EE4A99-1176-4396-BD3E-765A7C32039A}" destId="{9F6B3982-CD28-4B2A-AD6F-39D08AEF9075}" srcOrd="4" destOrd="0" parTransId="{4FA53EDB-23BB-481F-BACF-08028F5A5290}" sibTransId="{3D38F0F9-AE90-4066-ABCE-22D2C8373BA0}"/>
    <dgm:cxn modelId="{32A37288-91B4-405D-8AEA-6AA88F16F10A}" type="presOf" srcId="{05A65C7E-156B-49AA-845D-4B4D8B6E33E7}" destId="{07E3CB03-AD3A-4616-B9D3-71712E19BFFE}" srcOrd="0" destOrd="0" presId="urn:microsoft.com/office/officeart/2005/8/layout/orgChart1"/>
    <dgm:cxn modelId="{F5BE9F8D-EDE2-4BE2-8167-4B0EEC365821}" type="presOf" srcId="{4E56C0C7-E4FC-4D6C-8005-A753EE0BDABE}" destId="{95BE29DF-E1CD-455E-9667-D1255858A272}" srcOrd="1" destOrd="0" presId="urn:microsoft.com/office/officeart/2005/8/layout/orgChart1"/>
    <dgm:cxn modelId="{E58ECEC1-66A6-42B2-B52C-3A5505C0F2E6}" type="presOf" srcId="{3EBC6835-B79E-492C-8CFF-4235844FF7B6}" destId="{3CD7AA45-96EF-4AC3-BEC0-F98E43EEBF36}" srcOrd="1" destOrd="0" presId="urn:microsoft.com/office/officeart/2005/8/layout/orgChart1"/>
    <dgm:cxn modelId="{35C9836A-40AB-4011-BF24-EE2F49CEB01C}" srcId="{88EE4A99-1176-4396-BD3E-765A7C32039A}" destId="{2688E064-0D8D-4967-A5D2-EE2BC65D649F}" srcOrd="1" destOrd="0" parTransId="{40BA2FC6-A465-4D45-BEC7-DBE11FA2CE74}" sibTransId="{175DDFC2-46DF-4023-B12D-76CBFE1176D2}"/>
    <dgm:cxn modelId="{F9482FE2-1D4E-4307-A4AF-16C50E6D1F6C}" type="presOf" srcId="{B7F95A7E-8556-4CF5-ADBE-C4280393060B}" destId="{A5D873E4-DD5D-4545-8E68-611EE49361C9}" srcOrd="0" destOrd="0" presId="urn:microsoft.com/office/officeart/2005/8/layout/orgChart1"/>
    <dgm:cxn modelId="{F2ACF978-2472-4702-A227-4EE1301EFE4B}" type="presOf" srcId="{CC8FBD2A-9E50-4E13-AEAA-D3AAA4201C85}" destId="{4934FEAC-C90F-4A3D-9581-47DE3627C9A2}" srcOrd="0" destOrd="0" presId="urn:microsoft.com/office/officeart/2005/8/layout/orgChart1"/>
    <dgm:cxn modelId="{63E2A405-5A02-4170-9266-4F863B871A02}" type="presOf" srcId="{2688E064-0D8D-4967-A5D2-EE2BC65D649F}" destId="{94B3A717-4D2B-402B-AE6D-303ECF9C503D}" srcOrd="1" destOrd="0" presId="urn:microsoft.com/office/officeart/2005/8/layout/orgChart1"/>
    <dgm:cxn modelId="{557D744F-B264-4C8A-BF7F-8BABB2B62014}" type="presOf" srcId="{88EE4A99-1176-4396-BD3E-765A7C32039A}" destId="{E4C67A2C-BAEC-4C7D-B214-8949F0A5F117}" srcOrd="1" destOrd="0" presId="urn:microsoft.com/office/officeart/2005/8/layout/orgChart1"/>
    <dgm:cxn modelId="{EC5921BA-14E0-4A1A-815F-8A139CDDEFAA}" type="presOf" srcId="{4FA53EDB-23BB-481F-BACF-08028F5A5290}" destId="{433AF5D7-F4F6-4FC3-A083-84EA74F2D292}" srcOrd="0" destOrd="0" presId="urn:microsoft.com/office/officeart/2005/8/layout/orgChart1"/>
    <dgm:cxn modelId="{95142D4B-37A2-497E-99DA-6F2B1B59EE8C}" type="presParOf" srcId="{0311E4BC-2A81-4F49-B192-0A10B25716BB}" destId="{C5354BE6-19E4-4109-BCA5-C2080036E630}" srcOrd="0" destOrd="0" presId="urn:microsoft.com/office/officeart/2005/8/layout/orgChart1"/>
    <dgm:cxn modelId="{0A2CE083-035A-49BD-9E8A-0567BDD5876F}" type="presParOf" srcId="{C5354BE6-19E4-4109-BCA5-C2080036E630}" destId="{82F39747-DE51-4954-856C-C9BF6CF56D6D}" srcOrd="0" destOrd="0" presId="urn:microsoft.com/office/officeart/2005/8/layout/orgChart1"/>
    <dgm:cxn modelId="{3FF7FD57-133D-44E6-8494-C300339B98B1}" type="presParOf" srcId="{82F39747-DE51-4954-856C-C9BF6CF56D6D}" destId="{303EC465-DB97-4289-B6B1-3202A2A63755}" srcOrd="0" destOrd="0" presId="urn:microsoft.com/office/officeart/2005/8/layout/orgChart1"/>
    <dgm:cxn modelId="{950D4A5A-F542-4109-B718-04AB939B794B}" type="presParOf" srcId="{82F39747-DE51-4954-856C-C9BF6CF56D6D}" destId="{E4C67A2C-BAEC-4C7D-B214-8949F0A5F117}" srcOrd="1" destOrd="0" presId="urn:microsoft.com/office/officeart/2005/8/layout/orgChart1"/>
    <dgm:cxn modelId="{F02FE787-9D50-471B-BC30-8E3AC57DB5DA}" type="presParOf" srcId="{C5354BE6-19E4-4109-BCA5-C2080036E630}" destId="{16A3B640-D123-4A7E-98AF-90BFAEEEB044}" srcOrd="1" destOrd="0" presId="urn:microsoft.com/office/officeart/2005/8/layout/orgChart1"/>
    <dgm:cxn modelId="{02E5BC62-D3B5-4A9E-9C84-D06216F70787}" type="presParOf" srcId="{16A3B640-D123-4A7E-98AF-90BFAEEEB044}" destId="{1D36D298-41FB-4AFE-8992-4E2B0EA66F9C}" srcOrd="0" destOrd="0" presId="urn:microsoft.com/office/officeart/2005/8/layout/orgChart1"/>
    <dgm:cxn modelId="{F29453D2-1EB6-4B19-8FBF-C47E1248E5F5}" type="presParOf" srcId="{16A3B640-D123-4A7E-98AF-90BFAEEEB044}" destId="{1F1F1255-DF78-4C36-8269-ABC375316F50}" srcOrd="1" destOrd="0" presId="urn:microsoft.com/office/officeart/2005/8/layout/orgChart1"/>
    <dgm:cxn modelId="{9259C34D-8690-4E0D-85A1-E05BC80DA861}" type="presParOf" srcId="{1F1F1255-DF78-4C36-8269-ABC375316F50}" destId="{0FC4F707-3579-42E8-AF76-D99933CE7780}" srcOrd="0" destOrd="0" presId="urn:microsoft.com/office/officeart/2005/8/layout/orgChart1"/>
    <dgm:cxn modelId="{C698BE81-A289-493C-8ECC-F95227859792}" type="presParOf" srcId="{0FC4F707-3579-42E8-AF76-D99933CE7780}" destId="{FD9AE56C-A410-4A95-BBB2-39C894D3A4F7}" srcOrd="0" destOrd="0" presId="urn:microsoft.com/office/officeart/2005/8/layout/orgChart1"/>
    <dgm:cxn modelId="{5370D27E-D1E9-480B-B7A0-5FCAD41AD227}" type="presParOf" srcId="{0FC4F707-3579-42E8-AF76-D99933CE7780}" destId="{95BE29DF-E1CD-455E-9667-D1255858A272}" srcOrd="1" destOrd="0" presId="urn:microsoft.com/office/officeart/2005/8/layout/orgChart1"/>
    <dgm:cxn modelId="{8532B141-D71F-49A5-8A02-FD9EA05686B3}" type="presParOf" srcId="{1F1F1255-DF78-4C36-8269-ABC375316F50}" destId="{B8185DB5-BF7B-47D5-9C8E-DDF336E47A6E}" srcOrd="1" destOrd="0" presId="urn:microsoft.com/office/officeart/2005/8/layout/orgChart1"/>
    <dgm:cxn modelId="{CC7D0224-6EDA-4F2B-A7BE-D5017CC03B5E}" type="presParOf" srcId="{1F1F1255-DF78-4C36-8269-ABC375316F50}" destId="{B0640572-7EE1-4351-B8BA-9C59F7986775}" srcOrd="2" destOrd="0" presId="urn:microsoft.com/office/officeart/2005/8/layout/orgChart1"/>
    <dgm:cxn modelId="{069189AE-3072-428A-AC7D-B85CB62CD8EF}" type="presParOf" srcId="{16A3B640-D123-4A7E-98AF-90BFAEEEB044}" destId="{D477FF02-9258-4037-A923-3B0F9E03E45B}" srcOrd="2" destOrd="0" presId="urn:microsoft.com/office/officeart/2005/8/layout/orgChart1"/>
    <dgm:cxn modelId="{50350851-3340-44B6-AA73-651CCB93C54C}" type="presParOf" srcId="{16A3B640-D123-4A7E-98AF-90BFAEEEB044}" destId="{68B1CE3B-49BF-4A59-AD28-5E944EF37E10}" srcOrd="3" destOrd="0" presId="urn:microsoft.com/office/officeart/2005/8/layout/orgChart1"/>
    <dgm:cxn modelId="{E29AD300-9498-406D-B719-C2A5908998DF}" type="presParOf" srcId="{68B1CE3B-49BF-4A59-AD28-5E944EF37E10}" destId="{C0BDA236-B490-4F78-BC71-9778C4776CC8}" srcOrd="0" destOrd="0" presId="urn:microsoft.com/office/officeart/2005/8/layout/orgChart1"/>
    <dgm:cxn modelId="{D7334799-2B41-4A86-9923-4F702125036F}" type="presParOf" srcId="{C0BDA236-B490-4F78-BC71-9778C4776CC8}" destId="{21568D8E-9A0E-4144-9B6A-0668456664D0}" srcOrd="0" destOrd="0" presId="urn:microsoft.com/office/officeart/2005/8/layout/orgChart1"/>
    <dgm:cxn modelId="{DBA1559D-38CE-4E5C-A68E-87EB9F1E6712}" type="presParOf" srcId="{C0BDA236-B490-4F78-BC71-9778C4776CC8}" destId="{94B3A717-4D2B-402B-AE6D-303ECF9C503D}" srcOrd="1" destOrd="0" presId="urn:microsoft.com/office/officeart/2005/8/layout/orgChart1"/>
    <dgm:cxn modelId="{AFA1C714-2AFC-4F92-B319-CA65CCE07B73}" type="presParOf" srcId="{68B1CE3B-49BF-4A59-AD28-5E944EF37E10}" destId="{2C29B4D4-8E79-42ED-B2F7-0A429FE1AC6B}" srcOrd="1" destOrd="0" presId="urn:microsoft.com/office/officeart/2005/8/layout/orgChart1"/>
    <dgm:cxn modelId="{3A3C7228-6B85-42F0-BC43-1F03DA2A6437}" type="presParOf" srcId="{68B1CE3B-49BF-4A59-AD28-5E944EF37E10}" destId="{4D783B82-1332-44C8-A507-DFB47578794F}" srcOrd="2" destOrd="0" presId="urn:microsoft.com/office/officeart/2005/8/layout/orgChart1"/>
    <dgm:cxn modelId="{E0373338-CD42-4B60-B427-A21E45071BB0}" type="presParOf" srcId="{16A3B640-D123-4A7E-98AF-90BFAEEEB044}" destId="{4934FEAC-C90F-4A3D-9581-47DE3627C9A2}" srcOrd="4" destOrd="0" presId="urn:microsoft.com/office/officeart/2005/8/layout/orgChart1"/>
    <dgm:cxn modelId="{1754FF80-F42B-4C45-9F1A-8F694AE4EA42}" type="presParOf" srcId="{16A3B640-D123-4A7E-98AF-90BFAEEEB044}" destId="{43C970AA-3269-4425-9626-1A04EAEA48C8}" srcOrd="5" destOrd="0" presId="urn:microsoft.com/office/officeart/2005/8/layout/orgChart1"/>
    <dgm:cxn modelId="{B81AFC17-4E13-4280-A565-9E874193671D}" type="presParOf" srcId="{43C970AA-3269-4425-9626-1A04EAEA48C8}" destId="{3C1ED702-013B-4384-B7FA-871E93BFB304}" srcOrd="0" destOrd="0" presId="urn:microsoft.com/office/officeart/2005/8/layout/orgChart1"/>
    <dgm:cxn modelId="{C1A252AB-17D8-4BD0-A77E-C4EEC864E283}" type="presParOf" srcId="{3C1ED702-013B-4384-B7FA-871E93BFB304}" destId="{07E3CB03-AD3A-4616-B9D3-71712E19BFFE}" srcOrd="0" destOrd="0" presId="urn:microsoft.com/office/officeart/2005/8/layout/orgChart1"/>
    <dgm:cxn modelId="{572961E8-B272-4AFF-8F2D-E497224D0FB5}" type="presParOf" srcId="{3C1ED702-013B-4384-B7FA-871E93BFB304}" destId="{43EE8049-8C46-44AB-AB0D-BE3F2E6A013B}" srcOrd="1" destOrd="0" presId="urn:microsoft.com/office/officeart/2005/8/layout/orgChart1"/>
    <dgm:cxn modelId="{715ADA2D-1155-4A32-AB60-BAEF56016456}" type="presParOf" srcId="{43C970AA-3269-4425-9626-1A04EAEA48C8}" destId="{F6E1BA83-E3E2-4E5A-91B6-A9ACDC27A3C2}" srcOrd="1" destOrd="0" presId="urn:microsoft.com/office/officeart/2005/8/layout/orgChart1"/>
    <dgm:cxn modelId="{5977EF30-CE20-4A5C-9638-3567E88308D9}" type="presParOf" srcId="{43C970AA-3269-4425-9626-1A04EAEA48C8}" destId="{81284D9E-D2D1-45EC-8BA6-CDDEBB7236AE}" srcOrd="2" destOrd="0" presId="urn:microsoft.com/office/officeart/2005/8/layout/orgChart1"/>
    <dgm:cxn modelId="{7385211E-8969-4E95-A7A2-75C6A4CEED85}" type="presParOf" srcId="{16A3B640-D123-4A7E-98AF-90BFAEEEB044}" destId="{DBA603CF-F34B-4DA9-9AD6-05221DE6E482}" srcOrd="6" destOrd="0" presId="urn:microsoft.com/office/officeart/2005/8/layout/orgChart1"/>
    <dgm:cxn modelId="{9D260149-1010-4798-ADEC-235E4BB9A963}" type="presParOf" srcId="{16A3B640-D123-4A7E-98AF-90BFAEEEB044}" destId="{BE707950-706B-4D0E-B106-8E5A459452C6}" srcOrd="7" destOrd="0" presId="urn:microsoft.com/office/officeart/2005/8/layout/orgChart1"/>
    <dgm:cxn modelId="{F7674A4B-9B37-497F-9749-1F3546E3B673}" type="presParOf" srcId="{BE707950-706B-4D0E-B106-8E5A459452C6}" destId="{8131CFEA-EB5E-4F14-A96F-778A9131EB36}" srcOrd="0" destOrd="0" presId="urn:microsoft.com/office/officeart/2005/8/layout/orgChart1"/>
    <dgm:cxn modelId="{6C3489BA-8F6D-4F8D-8A32-2F248C5D7578}" type="presParOf" srcId="{8131CFEA-EB5E-4F14-A96F-778A9131EB36}" destId="{A5D873E4-DD5D-4545-8E68-611EE49361C9}" srcOrd="0" destOrd="0" presId="urn:microsoft.com/office/officeart/2005/8/layout/orgChart1"/>
    <dgm:cxn modelId="{5DF666EE-C60F-4540-ABA8-1277EB1040F0}" type="presParOf" srcId="{8131CFEA-EB5E-4F14-A96F-778A9131EB36}" destId="{5C18B6A5-8B84-479A-83DE-8C7A6461875C}" srcOrd="1" destOrd="0" presId="urn:microsoft.com/office/officeart/2005/8/layout/orgChart1"/>
    <dgm:cxn modelId="{3540A8A8-19AB-4E23-B1FC-A96C71CA868D}" type="presParOf" srcId="{BE707950-706B-4D0E-B106-8E5A459452C6}" destId="{A5679A48-E6FD-4230-8BA9-C6CA549F5072}" srcOrd="1" destOrd="0" presId="urn:microsoft.com/office/officeart/2005/8/layout/orgChart1"/>
    <dgm:cxn modelId="{743F6CA9-3786-4F0C-BF30-6E97A411340A}" type="presParOf" srcId="{BE707950-706B-4D0E-B106-8E5A459452C6}" destId="{6F5F3241-F300-4143-B6CF-5A77FDCCB038}" srcOrd="2" destOrd="0" presId="urn:microsoft.com/office/officeart/2005/8/layout/orgChart1"/>
    <dgm:cxn modelId="{4273D976-89FE-44AA-9034-450B1E583F51}" type="presParOf" srcId="{16A3B640-D123-4A7E-98AF-90BFAEEEB044}" destId="{433AF5D7-F4F6-4FC3-A083-84EA74F2D292}" srcOrd="8" destOrd="0" presId="urn:microsoft.com/office/officeart/2005/8/layout/orgChart1"/>
    <dgm:cxn modelId="{803B6D3D-7FF3-4C8B-A34F-ADCDBE45C604}" type="presParOf" srcId="{16A3B640-D123-4A7E-98AF-90BFAEEEB044}" destId="{B13AC197-8F0E-476B-8B33-E1CA06CAB40E}" srcOrd="9" destOrd="0" presId="urn:microsoft.com/office/officeart/2005/8/layout/orgChart1"/>
    <dgm:cxn modelId="{D8FEEB3E-94E0-4317-BCCE-11DEF659B03A}" type="presParOf" srcId="{B13AC197-8F0E-476B-8B33-E1CA06CAB40E}" destId="{47E8804D-B4E7-4EFD-9EAC-AE0A1786493A}" srcOrd="0" destOrd="0" presId="urn:microsoft.com/office/officeart/2005/8/layout/orgChart1"/>
    <dgm:cxn modelId="{247493F0-1D95-458A-9239-D7F4083F4FFC}" type="presParOf" srcId="{47E8804D-B4E7-4EFD-9EAC-AE0A1786493A}" destId="{80597A2A-0476-432E-AB66-AFB08C183A86}" srcOrd="0" destOrd="0" presId="urn:microsoft.com/office/officeart/2005/8/layout/orgChart1"/>
    <dgm:cxn modelId="{45C8A503-59BE-48AC-92D6-D162FC485861}" type="presParOf" srcId="{47E8804D-B4E7-4EFD-9EAC-AE0A1786493A}" destId="{2EA5AE95-D572-4568-977A-1DA7EC722256}" srcOrd="1" destOrd="0" presId="urn:microsoft.com/office/officeart/2005/8/layout/orgChart1"/>
    <dgm:cxn modelId="{A1C90C1D-C343-4BCD-A273-CBD2F92D9186}" type="presParOf" srcId="{B13AC197-8F0E-476B-8B33-E1CA06CAB40E}" destId="{3CA6B5FB-6B39-49BD-A2C0-0281EA16563C}" srcOrd="1" destOrd="0" presId="urn:microsoft.com/office/officeart/2005/8/layout/orgChart1"/>
    <dgm:cxn modelId="{6594582A-37EB-4F0B-84CF-8C4485B7E9E9}" type="presParOf" srcId="{B13AC197-8F0E-476B-8B33-E1CA06CAB40E}" destId="{8F67CC2D-00B5-4714-A9BE-CB1DF9995616}" srcOrd="2" destOrd="0" presId="urn:microsoft.com/office/officeart/2005/8/layout/orgChart1"/>
    <dgm:cxn modelId="{EA0471A3-3EDE-412F-8772-251D31EAF787}" type="presParOf" srcId="{16A3B640-D123-4A7E-98AF-90BFAEEEB044}" destId="{098CD315-94D7-4372-B66F-560BECAC51AD}" srcOrd="10" destOrd="0" presId="urn:microsoft.com/office/officeart/2005/8/layout/orgChart1"/>
    <dgm:cxn modelId="{C316C369-5703-46FA-8456-E9BFA97B136F}" type="presParOf" srcId="{16A3B640-D123-4A7E-98AF-90BFAEEEB044}" destId="{2930FF6B-93D7-4C49-8B39-D9F753502E4E}" srcOrd="11" destOrd="0" presId="urn:microsoft.com/office/officeart/2005/8/layout/orgChart1"/>
    <dgm:cxn modelId="{27F7D09D-E84C-455A-99DF-CF469250AA16}" type="presParOf" srcId="{2930FF6B-93D7-4C49-8B39-D9F753502E4E}" destId="{65952187-DF43-41F3-997D-53232BBCEB7D}" srcOrd="0" destOrd="0" presId="urn:microsoft.com/office/officeart/2005/8/layout/orgChart1"/>
    <dgm:cxn modelId="{9396493D-E852-442D-8C89-59A342FD12CD}" type="presParOf" srcId="{65952187-DF43-41F3-997D-53232BBCEB7D}" destId="{F436C9F5-45B9-488D-93FD-9C40A12CCE04}" srcOrd="0" destOrd="0" presId="urn:microsoft.com/office/officeart/2005/8/layout/orgChart1"/>
    <dgm:cxn modelId="{0CC8412A-E19D-41E9-A02C-8248ED42BD24}" type="presParOf" srcId="{65952187-DF43-41F3-997D-53232BBCEB7D}" destId="{3CD7AA45-96EF-4AC3-BEC0-F98E43EEBF36}" srcOrd="1" destOrd="0" presId="urn:microsoft.com/office/officeart/2005/8/layout/orgChart1"/>
    <dgm:cxn modelId="{100C96D3-7C90-42E2-8B05-9CE04E771045}" type="presParOf" srcId="{2930FF6B-93D7-4C49-8B39-D9F753502E4E}" destId="{99988921-2AAB-4E37-8679-80F5526934C5}" srcOrd="1" destOrd="0" presId="urn:microsoft.com/office/officeart/2005/8/layout/orgChart1"/>
    <dgm:cxn modelId="{C90B748B-D0E9-4CA9-B176-89D5723B447E}" type="presParOf" srcId="{2930FF6B-93D7-4C49-8B39-D9F753502E4E}" destId="{F570BA22-BDEB-4653-9B40-80045246B3AF}" srcOrd="2" destOrd="0" presId="urn:microsoft.com/office/officeart/2005/8/layout/orgChart1"/>
    <dgm:cxn modelId="{6057C6CC-F881-4369-A800-F4A616280308}" type="presParOf" srcId="{C5354BE6-19E4-4109-BCA5-C2080036E630}" destId="{03162F90-C55C-427F-BB09-EEBD13F9CC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E27BA-B9BE-4470-8207-0B400FC26A5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8EE4A99-1176-4396-BD3E-765A7C32039A}">
      <dgm:prSet phldrT="[Text]" custT="1"/>
      <dgm:spPr>
        <a:ln>
          <a:noFill/>
        </a:ln>
      </dgm:spPr>
      <dgm:t>
        <a:bodyPr/>
        <a:lstStyle/>
        <a:p>
          <a:r>
            <a:rPr lang="en-US" sz="8800" b="1" dirty="0" smtClean="0">
              <a:solidFill>
                <a:srgbClr val="002060"/>
              </a:solidFill>
            </a:rPr>
            <a:t>Leadership Academy</a:t>
          </a:r>
          <a:endParaRPr lang="en-US" sz="8800" b="1" dirty="0">
            <a:solidFill>
              <a:srgbClr val="002060"/>
            </a:solidFill>
          </a:endParaRPr>
        </a:p>
      </dgm:t>
    </dgm:pt>
    <dgm:pt modelId="{6970EEB3-F0F9-4BF9-9784-5C368A2528B8}" type="parTrans" cxnId="{A533694E-FF56-4D3D-939C-6C29324ABA6F}">
      <dgm:prSet/>
      <dgm:spPr/>
      <dgm:t>
        <a:bodyPr/>
        <a:lstStyle/>
        <a:p>
          <a:endParaRPr lang="en-US"/>
        </a:p>
      </dgm:t>
    </dgm:pt>
    <dgm:pt modelId="{66733528-D15B-4A14-A63E-6BA26FC5D853}" type="sibTrans" cxnId="{A533694E-FF56-4D3D-939C-6C29324ABA6F}">
      <dgm:prSet/>
      <dgm:spPr/>
      <dgm:t>
        <a:bodyPr/>
        <a:lstStyle/>
        <a:p>
          <a:endParaRPr lang="en-US"/>
        </a:p>
      </dgm:t>
    </dgm:pt>
    <dgm:pt modelId="{4E56C0C7-E4FC-4D6C-8005-A753EE0BDABE}">
      <dgm:prSet phldrT="[Text]" custT="1"/>
      <dgm:spPr/>
      <dgm:t>
        <a:bodyPr anchor="t"/>
        <a:lstStyle/>
        <a:p>
          <a:endParaRPr lang="en-US" sz="2800" b="1" dirty="0" smtClean="0">
            <a:solidFill>
              <a:sysClr val="windowText" lastClr="000000"/>
            </a:solidFill>
          </a:endParaRPr>
        </a:p>
        <a:p>
          <a:r>
            <a:rPr lang="en-US" sz="2300" b="1" dirty="0" smtClean="0">
              <a:solidFill>
                <a:sysClr val="windowText" lastClr="000000"/>
              </a:solidFill>
            </a:rPr>
            <a:t>Communication</a:t>
          </a:r>
          <a:endParaRPr lang="en-US" sz="2300" b="1" dirty="0">
            <a:solidFill>
              <a:sysClr val="windowText" lastClr="000000"/>
            </a:solidFill>
          </a:endParaRPr>
        </a:p>
      </dgm:t>
    </dgm:pt>
    <dgm:pt modelId="{BAA81BF1-5DB0-4917-AE98-B1EAF69501B5}" type="parTrans" cxnId="{974AFE20-AEB9-44AD-AE01-24B1F0FB08F5}">
      <dgm:prSet/>
      <dgm:spPr>
        <a:ln w="76200"/>
      </dgm:spPr>
      <dgm:t>
        <a:bodyPr/>
        <a:lstStyle/>
        <a:p>
          <a:endParaRPr lang="en-US"/>
        </a:p>
      </dgm:t>
    </dgm:pt>
    <dgm:pt modelId="{104A347A-1E2D-4ED8-BEBF-0AFEDFEDCDF9}" type="sibTrans" cxnId="{974AFE20-AEB9-44AD-AE01-24B1F0FB08F5}">
      <dgm:prSet/>
      <dgm:spPr/>
      <dgm:t>
        <a:bodyPr/>
        <a:lstStyle/>
        <a:p>
          <a:endParaRPr lang="en-US"/>
        </a:p>
      </dgm:t>
    </dgm:pt>
    <dgm:pt modelId="{2688E064-0D8D-4967-A5D2-EE2BC65D649F}">
      <dgm:prSet phldrT="[Text]"/>
      <dgm:spPr/>
      <dgm:t>
        <a:bodyPr anchor="t"/>
        <a:lstStyle/>
        <a:p>
          <a:endParaRPr lang="en-US" b="1" dirty="0" smtClean="0">
            <a:solidFill>
              <a:sysClr val="windowText" lastClr="000000"/>
            </a:solidFill>
          </a:endParaRPr>
        </a:p>
        <a:p>
          <a:r>
            <a:rPr lang="en-US" b="1" dirty="0" smtClean="0">
              <a:solidFill>
                <a:sysClr val="windowText" lastClr="000000"/>
              </a:solidFill>
            </a:rPr>
            <a:t>Teamwork</a:t>
          </a:r>
          <a:endParaRPr lang="en-US" b="1" dirty="0">
            <a:solidFill>
              <a:sysClr val="windowText" lastClr="000000"/>
            </a:solidFill>
          </a:endParaRPr>
        </a:p>
      </dgm:t>
    </dgm:pt>
    <dgm:pt modelId="{40BA2FC6-A465-4D45-BEC7-DBE11FA2CE74}" type="parTrans" cxnId="{35C9836A-40AB-4011-BF24-EE2F49CEB01C}">
      <dgm:prSet/>
      <dgm:spPr>
        <a:ln w="76200"/>
      </dgm:spPr>
      <dgm:t>
        <a:bodyPr/>
        <a:lstStyle/>
        <a:p>
          <a:endParaRPr lang="en-US"/>
        </a:p>
      </dgm:t>
    </dgm:pt>
    <dgm:pt modelId="{175DDFC2-46DF-4023-B12D-76CBFE1176D2}" type="sibTrans" cxnId="{35C9836A-40AB-4011-BF24-EE2F49CEB01C}">
      <dgm:prSet/>
      <dgm:spPr/>
      <dgm:t>
        <a:bodyPr/>
        <a:lstStyle/>
        <a:p>
          <a:endParaRPr lang="en-US"/>
        </a:p>
      </dgm:t>
    </dgm:pt>
    <dgm:pt modelId="{05A65C7E-156B-49AA-845D-4B4D8B6E33E7}">
      <dgm:prSet phldrT="[Text]"/>
      <dgm:spPr/>
      <dgm:t>
        <a:bodyPr anchor="t"/>
        <a:lstStyle/>
        <a:p>
          <a:endParaRPr lang="en-US" b="1" dirty="0" smtClean="0">
            <a:solidFill>
              <a:sysClr val="windowText" lastClr="000000"/>
            </a:solidFill>
          </a:endParaRPr>
        </a:p>
        <a:p>
          <a:r>
            <a:rPr lang="en-US" b="1" dirty="0" smtClean="0">
              <a:solidFill>
                <a:sysClr val="windowText" lastClr="000000"/>
              </a:solidFill>
            </a:rPr>
            <a:t>Ethical Reasoning</a:t>
          </a:r>
          <a:endParaRPr lang="en-US" b="1" dirty="0">
            <a:solidFill>
              <a:sysClr val="windowText" lastClr="000000"/>
            </a:solidFill>
          </a:endParaRPr>
        </a:p>
      </dgm:t>
    </dgm:pt>
    <dgm:pt modelId="{CC8FBD2A-9E50-4E13-AEAA-D3AAA4201C85}" type="parTrans" cxnId="{1423BBDC-084C-4A39-BDB8-9F1EF929A583}">
      <dgm:prSet/>
      <dgm:spPr>
        <a:ln w="76200"/>
      </dgm:spPr>
      <dgm:t>
        <a:bodyPr/>
        <a:lstStyle/>
        <a:p>
          <a:endParaRPr lang="en-US"/>
        </a:p>
      </dgm:t>
    </dgm:pt>
    <dgm:pt modelId="{0ECD1344-4184-48EC-8F6C-5C25563C2C58}" type="sibTrans" cxnId="{1423BBDC-084C-4A39-BDB8-9F1EF929A583}">
      <dgm:prSet/>
      <dgm:spPr/>
      <dgm:t>
        <a:bodyPr/>
        <a:lstStyle/>
        <a:p>
          <a:endParaRPr lang="en-US"/>
        </a:p>
      </dgm:t>
    </dgm:pt>
    <dgm:pt modelId="{3EBC6835-B79E-492C-8CFF-4235844FF7B6}">
      <dgm:prSet phldrT="[Text]"/>
      <dgm:spPr/>
      <dgm:t>
        <a:bodyPr anchor="t"/>
        <a:lstStyle/>
        <a:p>
          <a:endParaRPr lang="en-US" b="1" dirty="0" smtClean="0">
            <a:solidFill>
              <a:sysClr val="windowText" lastClr="000000"/>
            </a:solidFill>
          </a:endParaRPr>
        </a:p>
        <a:p>
          <a:r>
            <a:rPr lang="en-US" b="1" dirty="0" smtClean="0">
              <a:solidFill>
                <a:sysClr val="windowText" lastClr="000000"/>
              </a:solidFill>
            </a:rPr>
            <a:t>Diverse Perspectives</a:t>
          </a:r>
          <a:endParaRPr lang="en-US" b="1" dirty="0">
            <a:solidFill>
              <a:sysClr val="windowText" lastClr="000000"/>
            </a:solidFill>
          </a:endParaRPr>
        </a:p>
      </dgm:t>
    </dgm:pt>
    <dgm:pt modelId="{42AE1935-F483-4390-822D-31278A828B43}" type="parTrans" cxnId="{9606E9E7-CF56-4229-936B-17FC58312B48}">
      <dgm:prSet/>
      <dgm:spPr>
        <a:ln w="76200"/>
      </dgm:spPr>
      <dgm:t>
        <a:bodyPr/>
        <a:lstStyle/>
        <a:p>
          <a:endParaRPr lang="en-US"/>
        </a:p>
      </dgm:t>
    </dgm:pt>
    <dgm:pt modelId="{43387981-117A-42F7-861A-55E9F87B5666}" type="sibTrans" cxnId="{9606E9E7-CF56-4229-936B-17FC58312B48}">
      <dgm:prSet/>
      <dgm:spPr/>
      <dgm:t>
        <a:bodyPr/>
        <a:lstStyle/>
        <a:p>
          <a:endParaRPr lang="en-US"/>
        </a:p>
      </dgm:t>
    </dgm:pt>
    <dgm:pt modelId="{9F6B3982-CD28-4B2A-AD6F-39D08AEF9075}">
      <dgm:prSet/>
      <dgm:spPr/>
      <dgm:t>
        <a:bodyPr anchor="t"/>
        <a:lstStyle/>
        <a:p>
          <a:endParaRPr lang="en-US" b="1" dirty="0" smtClean="0">
            <a:solidFill>
              <a:sysClr val="windowText" lastClr="000000"/>
            </a:solidFill>
          </a:endParaRPr>
        </a:p>
        <a:p>
          <a:r>
            <a:rPr lang="en-US" b="1" dirty="0" smtClean="0">
              <a:solidFill>
                <a:sysClr val="windowText" lastClr="000000"/>
              </a:solidFill>
            </a:rPr>
            <a:t>Quantitative Literacy</a:t>
          </a:r>
        </a:p>
      </dgm:t>
    </dgm:pt>
    <dgm:pt modelId="{4FA53EDB-23BB-481F-BACF-08028F5A5290}" type="parTrans" cxnId="{37381F4D-D0B5-4CCE-88F0-7286E131CA00}">
      <dgm:prSet/>
      <dgm:spPr>
        <a:ln w="76200"/>
      </dgm:spPr>
      <dgm:t>
        <a:bodyPr/>
        <a:lstStyle/>
        <a:p>
          <a:endParaRPr lang="en-US"/>
        </a:p>
      </dgm:t>
    </dgm:pt>
    <dgm:pt modelId="{3D38F0F9-AE90-4066-ABCE-22D2C8373BA0}" type="sibTrans" cxnId="{37381F4D-D0B5-4CCE-88F0-7286E131CA00}">
      <dgm:prSet/>
      <dgm:spPr/>
      <dgm:t>
        <a:bodyPr/>
        <a:lstStyle/>
        <a:p>
          <a:endParaRPr lang="en-US"/>
        </a:p>
      </dgm:t>
    </dgm:pt>
    <dgm:pt modelId="{B7F95A7E-8556-4CF5-ADBE-C4280393060B}">
      <dgm:prSet/>
      <dgm:spPr/>
      <dgm:t>
        <a:bodyPr anchor="t"/>
        <a:lstStyle/>
        <a:p>
          <a:endParaRPr lang="en-US" b="1" dirty="0" smtClean="0">
            <a:solidFill>
              <a:sysClr val="windowText" lastClr="000000"/>
            </a:solidFill>
          </a:endParaRPr>
        </a:p>
        <a:p>
          <a:r>
            <a:rPr lang="en-US" b="1" dirty="0" smtClean="0">
              <a:solidFill>
                <a:sysClr val="windowText" lastClr="000000"/>
              </a:solidFill>
            </a:rPr>
            <a:t>Inquiry &amp; Analysis</a:t>
          </a:r>
          <a:endParaRPr lang="en-US" b="1" dirty="0">
            <a:solidFill>
              <a:sysClr val="windowText" lastClr="000000"/>
            </a:solidFill>
          </a:endParaRPr>
        </a:p>
      </dgm:t>
    </dgm:pt>
    <dgm:pt modelId="{6CE11ACA-6773-405A-A5BE-FEDA70FE3A05}" type="parTrans" cxnId="{586CBF9F-E252-4352-9E3E-38690E4E8801}">
      <dgm:prSet/>
      <dgm:spPr>
        <a:ln w="76200"/>
      </dgm:spPr>
      <dgm:t>
        <a:bodyPr/>
        <a:lstStyle/>
        <a:p>
          <a:endParaRPr lang="en-US"/>
        </a:p>
      </dgm:t>
    </dgm:pt>
    <dgm:pt modelId="{DDA127E9-D3A6-4364-82C7-4490149B5954}" type="sibTrans" cxnId="{586CBF9F-E252-4352-9E3E-38690E4E8801}">
      <dgm:prSet/>
      <dgm:spPr/>
      <dgm:t>
        <a:bodyPr/>
        <a:lstStyle/>
        <a:p>
          <a:endParaRPr lang="en-US"/>
        </a:p>
      </dgm:t>
    </dgm:pt>
    <dgm:pt modelId="{0311E4BC-2A81-4F49-B192-0A10B25716BB}" type="pres">
      <dgm:prSet presAssocID="{927E27BA-B9BE-4470-8207-0B400FC26A53}" presName="hierChild1" presStyleCnt="0">
        <dgm:presLayoutVars>
          <dgm:orgChart val="1"/>
          <dgm:chPref val="1"/>
          <dgm:dir/>
          <dgm:animOne val="branch"/>
          <dgm:animLvl val="lvl"/>
          <dgm:resizeHandles/>
        </dgm:presLayoutVars>
      </dgm:prSet>
      <dgm:spPr/>
      <dgm:t>
        <a:bodyPr/>
        <a:lstStyle/>
        <a:p>
          <a:endParaRPr lang="en-US"/>
        </a:p>
      </dgm:t>
    </dgm:pt>
    <dgm:pt modelId="{C5354BE6-19E4-4109-BCA5-C2080036E630}" type="pres">
      <dgm:prSet presAssocID="{88EE4A99-1176-4396-BD3E-765A7C32039A}" presName="hierRoot1" presStyleCnt="0">
        <dgm:presLayoutVars>
          <dgm:hierBranch val="init"/>
        </dgm:presLayoutVars>
      </dgm:prSet>
      <dgm:spPr/>
    </dgm:pt>
    <dgm:pt modelId="{82F39747-DE51-4954-856C-C9BF6CF56D6D}" type="pres">
      <dgm:prSet presAssocID="{88EE4A99-1176-4396-BD3E-765A7C32039A}" presName="rootComposite1" presStyleCnt="0"/>
      <dgm:spPr/>
    </dgm:pt>
    <dgm:pt modelId="{303EC465-DB97-4289-B6B1-3202A2A63755}" type="pres">
      <dgm:prSet presAssocID="{88EE4A99-1176-4396-BD3E-765A7C32039A}" presName="rootText1" presStyleLbl="node0" presStyleIdx="0" presStyleCnt="1" custScaleX="1028842" custScaleY="265348" custLinFactNeighborX="5000" custLinFactNeighborY="-55598">
        <dgm:presLayoutVars>
          <dgm:chPref val="3"/>
        </dgm:presLayoutVars>
      </dgm:prSet>
      <dgm:spPr/>
      <dgm:t>
        <a:bodyPr/>
        <a:lstStyle/>
        <a:p>
          <a:endParaRPr lang="en-US"/>
        </a:p>
      </dgm:t>
    </dgm:pt>
    <dgm:pt modelId="{E4C67A2C-BAEC-4C7D-B214-8949F0A5F117}" type="pres">
      <dgm:prSet presAssocID="{88EE4A99-1176-4396-BD3E-765A7C32039A}" presName="rootConnector1" presStyleLbl="node1" presStyleIdx="0" presStyleCnt="0"/>
      <dgm:spPr/>
      <dgm:t>
        <a:bodyPr/>
        <a:lstStyle/>
        <a:p>
          <a:endParaRPr lang="en-US"/>
        </a:p>
      </dgm:t>
    </dgm:pt>
    <dgm:pt modelId="{16A3B640-D123-4A7E-98AF-90BFAEEEB044}" type="pres">
      <dgm:prSet presAssocID="{88EE4A99-1176-4396-BD3E-765A7C32039A}" presName="hierChild2" presStyleCnt="0"/>
      <dgm:spPr/>
    </dgm:pt>
    <dgm:pt modelId="{1D36D298-41FB-4AFE-8992-4E2B0EA66F9C}" type="pres">
      <dgm:prSet presAssocID="{BAA81BF1-5DB0-4917-AE98-B1EAF69501B5}" presName="Name37" presStyleLbl="parChTrans1D2" presStyleIdx="0" presStyleCnt="6"/>
      <dgm:spPr/>
      <dgm:t>
        <a:bodyPr/>
        <a:lstStyle/>
        <a:p>
          <a:endParaRPr lang="en-US"/>
        </a:p>
      </dgm:t>
    </dgm:pt>
    <dgm:pt modelId="{1F1F1255-DF78-4C36-8269-ABC375316F50}" type="pres">
      <dgm:prSet presAssocID="{4E56C0C7-E4FC-4D6C-8005-A753EE0BDABE}" presName="hierRoot2" presStyleCnt="0">
        <dgm:presLayoutVars>
          <dgm:hierBranch val="init"/>
        </dgm:presLayoutVars>
      </dgm:prSet>
      <dgm:spPr/>
    </dgm:pt>
    <dgm:pt modelId="{0FC4F707-3579-42E8-AF76-D99933CE7780}" type="pres">
      <dgm:prSet presAssocID="{4E56C0C7-E4FC-4D6C-8005-A753EE0BDABE}" presName="rootComposite" presStyleCnt="0"/>
      <dgm:spPr/>
    </dgm:pt>
    <dgm:pt modelId="{FD9AE56C-A410-4A95-BBB2-39C894D3A4F7}" type="pres">
      <dgm:prSet presAssocID="{4E56C0C7-E4FC-4D6C-8005-A753EE0BDABE}" presName="rootText" presStyleLbl="node2" presStyleIdx="0" presStyleCnt="6" custScaleX="181266" custScaleY="403363" custLinFactNeighborX="7062" custLinFactNeighborY="0">
        <dgm:presLayoutVars>
          <dgm:chPref val="3"/>
        </dgm:presLayoutVars>
      </dgm:prSet>
      <dgm:spPr/>
      <dgm:t>
        <a:bodyPr/>
        <a:lstStyle/>
        <a:p>
          <a:endParaRPr lang="en-US"/>
        </a:p>
      </dgm:t>
    </dgm:pt>
    <dgm:pt modelId="{95BE29DF-E1CD-455E-9667-D1255858A272}" type="pres">
      <dgm:prSet presAssocID="{4E56C0C7-E4FC-4D6C-8005-A753EE0BDABE}" presName="rootConnector" presStyleLbl="node2" presStyleIdx="0" presStyleCnt="6"/>
      <dgm:spPr/>
      <dgm:t>
        <a:bodyPr/>
        <a:lstStyle/>
        <a:p>
          <a:endParaRPr lang="en-US"/>
        </a:p>
      </dgm:t>
    </dgm:pt>
    <dgm:pt modelId="{B8185DB5-BF7B-47D5-9C8E-DDF336E47A6E}" type="pres">
      <dgm:prSet presAssocID="{4E56C0C7-E4FC-4D6C-8005-A753EE0BDABE}" presName="hierChild4" presStyleCnt="0"/>
      <dgm:spPr/>
    </dgm:pt>
    <dgm:pt modelId="{B0640572-7EE1-4351-B8BA-9C59F7986775}" type="pres">
      <dgm:prSet presAssocID="{4E56C0C7-E4FC-4D6C-8005-A753EE0BDABE}" presName="hierChild5" presStyleCnt="0"/>
      <dgm:spPr/>
    </dgm:pt>
    <dgm:pt modelId="{D477FF02-9258-4037-A923-3B0F9E03E45B}" type="pres">
      <dgm:prSet presAssocID="{40BA2FC6-A465-4D45-BEC7-DBE11FA2CE74}" presName="Name37" presStyleLbl="parChTrans1D2" presStyleIdx="1" presStyleCnt="6"/>
      <dgm:spPr/>
      <dgm:t>
        <a:bodyPr/>
        <a:lstStyle/>
        <a:p>
          <a:endParaRPr lang="en-US"/>
        </a:p>
      </dgm:t>
    </dgm:pt>
    <dgm:pt modelId="{68B1CE3B-49BF-4A59-AD28-5E944EF37E10}" type="pres">
      <dgm:prSet presAssocID="{2688E064-0D8D-4967-A5D2-EE2BC65D649F}" presName="hierRoot2" presStyleCnt="0">
        <dgm:presLayoutVars>
          <dgm:hierBranch val="init"/>
        </dgm:presLayoutVars>
      </dgm:prSet>
      <dgm:spPr/>
    </dgm:pt>
    <dgm:pt modelId="{C0BDA236-B490-4F78-BC71-9778C4776CC8}" type="pres">
      <dgm:prSet presAssocID="{2688E064-0D8D-4967-A5D2-EE2BC65D649F}" presName="rootComposite" presStyleCnt="0"/>
      <dgm:spPr/>
    </dgm:pt>
    <dgm:pt modelId="{21568D8E-9A0E-4144-9B6A-0668456664D0}" type="pres">
      <dgm:prSet presAssocID="{2688E064-0D8D-4967-A5D2-EE2BC65D649F}" presName="rootText" presStyleLbl="node2" presStyleIdx="1" presStyleCnt="6" custScaleX="166617" custScaleY="403318" custLinFactNeighborX="2857" custLinFactNeighborY="22">
        <dgm:presLayoutVars>
          <dgm:chPref val="3"/>
        </dgm:presLayoutVars>
      </dgm:prSet>
      <dgm:spPr/>
      <dgm:t>
        <a:bodyPr/>
        <a:lstStyle/>
        <a:p>
          <a:endParaRPr lang="en-US"/>
        </a:p>
      </dgm:t>
    </dgm:pt>
    <dgm:pt modelId="{94B3A717-4D2B-402B-AE6D-303ECF9C503D}" type="pres">
      <dgm:prSet presAssocID="{2688E064-0D8D-4967-A5D2-EE2BC65D649F}" presName="rootConnector" presStyleLbl="node2" presStyleIdx="1" presStyleCnt="6"/>
      <dgm:spPr/>
      <dgm:t>
        <a:bodyPr/>
        <a:lstStyle/>
        <a:p>
          <a:endParaRPr lang="en-US"/>
        </a:p>
      </dgm:t>
    </dgm:pt>
    <dgm:pt modelId="{2C29B4D4-8E79-42ED-B2F7-0A429FE1AC6B}" type="pres">
      <dgm:prSet presAssocID="{2688E064-0D8D-4967-A5D2-EE2BC65D649F}" presName="hierChild4" presStyleCnt="0"/>
      <dgm:spPr/>
    </dgm:pt>
    <dgm:pt modelId="{4D783B82-1332-44C8-A507-DFB47578794F}" type="pres">
      <dgm:prSet presAssocID="{2688E064-0D8D-4967-A5D2-EE2BC65D649F}" presName="hierChild5" presStyleCnt="0"/>
      <dgm:spPr/>
    </dgm:pt>
    <dgm:pt modelId="{4934FEAC-C90F-4A3D-9581-47DE3627C9A2}" type="pres">
      <dgm:prSet presAssocID="{CC8FBD2A-9E50-4E13-AEAA-D3AAA4201C85}" presName="Name37" presStyleLbl="parChTrans1D2" presStyleIdx="2" presStyleCnt="6"/>
      <dgm:spPr/>
      <dgm:t>
        <a:bodyPr/>
        <a:lstStyle/>
        <a:p>
          <a:endParaRPr lang="en-US"/>
        </a:p>
      </dgm:t>
    </dgm:pt>
    <dgm:pt modelId="{43C970AA-3269-4425-9626-1A04EAEA48C8}" type="pres">
      <dgm:prSet presAssocID="{05A65C7E-156B-49AA-845D-4B4D8B6E33E7}" presName="hierRoot2" presStyleCnt="0">
        <dgm:presLayoutVars>
          <dgm:hierBranch val="init"/>
        </dgm:presLayoutVars>
      </dgm:prSet>
      <dgm:spPr/>
    </dgm:pt>
    <dgm:pt modelId="{3C1ED702-013B-4384-B7FA-871E93BFB304}" type="pres">
      <dgm:prSet presAssocID="{05A65C7E-156B-49AA-845D-4B4D8B6E33E7}" presName="rootComposite" presStyleCnt="0"/>
      <dgm:spPr/>
    </dgm:pt>
    <dgm:pt modelId="{07E3CB03-AD3A-4616-B9D3-71712E19BFFE}" type="pres">
      <dgm:prSet presAssocID="{05A65C7E-156B-49AA-845D-4B4D8B6E33E7}" presName="rootText" presStyleLbl="node2" presStyleIdx="2" presStyleCnt="6" custScaleX="166335" custScaleY="403599" custLinFactNeighborX="-2499" custLinFactNeighborY="1447">
        <dgm:presLayoutVars>
          <dgm:chPref val="3"/>
        </dgm:presLayoutVars>
      </dgm:prSet>
      <dgm:spPr/>
      <dgm:t>
        <a:bodyPr/>
        <a:lstStyle/>
        <a:p>
          <a:endParaRPr lang="en-US"/>
        </a:p>
      </dgm:t>
    </dgm:pt>
    <dgm:pt modelId="{43EE8049-8C46-44AB-AB0D-BE3F2E6A013B}" type="pres">
      <dgm:prSet presAssocID="{05A65C7E-156B-49AA-845D-4B4D8B6E33E7}" presName="rootConnector" presStyleLbl="node2" presStyleIdx="2" presStyleCnt="6"/>
      <dgm:spPr/>
      <dgm:t>
        <a:bodyPr/>
        <a:lstStyle/>
        <a:p>
          <a:endParaRPr lang="en-US"/>
        </a:p>
      </dgm:t>
    </dgm:pt>
    <dgm:pt modelId="{F6E1BA83-E3E2-4E5A-91B6-A9ACDC27A3C2}" type="pres">
      <dgm:prSet presAssocID="{05A65C7E-156B-49AA-845D-4B4D8B6E33E7}" presName="hierChild4" presStyleCnt="0"/>
      <dgm:spPr/>
    </dgm:pt>
    <dgm:pt modelId="{81284D9E-D2D1-45EC-8BA6-CDDEBB7236AE}" type="pres">
      <dgm:prSet presAssocID="{05A65C7E-156B-49AA-845D-4B4D8B6E33E7}" presName="hierChild5" presStyleCnt="0"/>
      <dgm:spPr/>
    </dgm:pt>
    <dgm:pt modelId="{DBA603CF-F34B-4DA9-9AD6-05221DE6E482}" type="pres">
      <dgm:prSet presAssocID="{6CE11ACA-6773-405A-A5BE-FEDA70FE3A05}" presName="Name37" presStyleLbl="parChTrans1D2" presStyleIdx="3" presStyleCnt="6"/>
      <dgm:spPr/>
      <dgm:t>
        <a:bodyPr/>
        <a:lstStyle/>
        <a:p>
          <a:endParaRPr lang="en-US"/>
        </a:p>
      </dgm:t>
    </dgm:pt>
    <dgm:pt modelId="{BE707950-706B-4D0E-B106-8E5A459452C6}" type="pres">
      <dgm:prSet presAssocID="{B7F95A7E-8556-4CF5-ADBE-C4280393060B}" presName="hierRoot2" presStyleCnt="0">
        <dgm:presLayoutVars>
          <dgm:hierBranch val="init"/>
        </dgm:presLayoutVars>
      </dgm:prSet>
      <dgm:spPr/>
    </dgm:pt>
    <dgm:pt modelId="{8131CFEA-EB5E-4F14-A96F-778A9131EB36}" type="pres">
      <dgm:prSet presAssocID="{B7F95A7E-8556-4CF5-ADBE-C4280393060B}" presName="rootComposite" presStyleCnt="0"/>
      <dgm:spPr/>
    </dgm:pt>
    <dgm:pt modelId="{A5D873E4-DD5D-4545-8E68-611EE49361C9}" type="pres">
      <dgm:prSet presAssocID="{B7F95A7E-8556-4CF5-ADBE-C4280393060B}" presName="rootText" presStyleLbl="node2" presStyleIdx="3" presStyleCnt="6" custScaleX="164940" custScaleY="403599" custLinFactNeighborX="-2395" custLinFactNeighborY="1473">
        <dgm:presLayoutVars>
          <dgm:chPref val="3"/>
        </dgm:presLayoutVars>
      </dgm:prSet>
      <dgm:spPr/>
      <dgm:t>
        <a:bodyPr/>
        <a:lstStyle/>
        <a:p>
          <a:endParaRPr lang="en-US"/>
        </a:p>
      </dgm:t>
    </dgm:pt>
    <dgm:pt modelId="{5C18B6A5-8B84-479A-83DE-8C7A6461875C}" type="pres">
      <dgm:prSet presAssocID="{B7F95A7E-8556-4CF5-ADBE-C4280393060B}" presName="rootConnector" presStyleLbl="node2" presStyleIdx="3" presStyleCnt="6"/>
      <dgm:spPr/>
      <dgm:t>
        <a:bodyPr/>
        <a:lstStyle/>
        <a:p>
          <a:endParaRPr lang="en-US"/>
        </a:p>
      </dgm:t>
    </dgm:pt>
    <dgm:pt modelId="{A5679A48-E6FD-4230-8BA9-C6CA549F5072}" type="pres">
      <dgm:prSet presAssocID="{B7F95A7E-8556-4CF5-ADBE-C4280393060B}" presName="hierChild4" presStyleCnt="0"/>
      <dgm:spPr/>
    </dgm:pt>
    <dgm:pt modelId="{6F5F3241-F300-4143-B6CF-5A77FDCCB038}" type="pres">
      <dgm:prSet presAssocID="{B7F95A7E-8556-4CF5-ADBE-C4280393060B}" presName="hierChild5" presStyleCnt="0"/>
      <dgm:spPr/>
    </dgm:pt>
    <dgm:pt modelId="{433AF5D7-F4F6-4FC3-A083-84EA74F2D292}" type="pres">
      <dgm:prSet presAssocID="{4FA53EDB-23BB-481F-BACF-08028F5A5290}" presName="Name37" presStyleLbl="parChTrans1D2" presStyleIdx="4" presStyleCnt="6"/>
      <dgm:spPr/>
      <dgm:t>
        <a:bodyPr/>
        <a:lstStyle/>
        <a:p>
          <a:endParaRPr lang="en-US"/>
        </a:p>
      </dgm:t>
    </dgm:pt>
    <dgm:pt modelId="{B13AC197-8F0E-476B-8B33-E1CA06CAB40E}" type="pres">
      <dgm:prSet presAssocID="{9F6B3982-CD28-4B2A-AD6F-39D08AEF9075}" presName="hierRoot2" presStyleCnt="0">
        <dgm:presLayoutVars>
          <dgm:hierBranch val="init"/>
        </dgm:presLayoutVars>
      </dgm:prSet>
      <dgm:spPr/>
    </dgm:pt>
    <dgm:pt modelId="{47E8804D-B4E7-4EFD-9EAC-AE0A1786493A}" type="pres">
      <dgm:prSet presAssocID="{9F6B3982-CD28-4B2A-AD6F-39D08AEF9075}" presName="rootComposite" presStyleCnt="0"/>
      <dgm:spPr/>
    </dgm:pt>
    <dgm:pt modelId="{80597A2A-0476-432E-AB66-AFB08C183A86}" type="pres">
      <dgm:prSet presAssocID="{9F6B3982-CD28-4B2A-AD6F-39D08AEF9075}" presName="rootText" presStyleLbl="node2" presStyleIdx="4" presStyleCnt="6" custScaleX="164220" custScaleY="403599" custLinFactNeighborX="-6189" custLinFactNeighborY="1620">
        <dgm:presLayoutVars>
          <dgm:chPref val="3"/>
        </dgm:presLayoutVars>
      </dgm:prSet>
      <dgm:spPr/>
      <dgm:t>
        <a:bodyPr/>
        <a:lstStyle/>
        <a:p>
          <a:endParaRPr lang="en-US"/>
        </a:p>
      </dgm:t>
    </dgm:pt>
    <dgm:pt modelId="{2EA5AE95-D572-4568-977A-1DA7EC722256}" type="pres">
      <dgm:prSet presAssocID="{9F6B3982-CD28-4B2A-AD6F-39D08AEF9075}" presName="rootConnector" presStyleLbl="node2" presStyleIdx="4" presStyleCnt="6"/>
      <dgm:spPr/>
      <dgm:t>
        <a:bodyPr/>
        <a:lstStyle/>
        <a:p>
          <a:endParaRPr lang="en-US"/>
        </a:p>
      </dgm:t>
    </dgm:pt>
    <dgm:pt modelId="{3CA6B5FB-6B39-49BD-A2C0-0281EA16563C}" type="pres">
      <dgm:prSet presAssocID="{9F6B3982-CD28-4B2A-AD6F-39D08AEF9075}" presName="hierChild4" presStyleCnt="0"/>
      <dgm:spPr/>
    </dgm:pt>
    <dgm:pt modelId="{8F67CC2D-00B5-4714-A9BE-CB1DF9995616}" type="pres">
      <dgm:prSet presAssocID="{9F6B3982-CD28-4B2A-AD6F-39D08AEF9075}" presName="hierChild5" presStyleCnt="0"/>
      <dgm:spPr/>
    </dgm:pt>
    <dgm:pt modelId="{098CD315-94D7-4372-B66F-560BECAC51AD}" type="pres">
      <dgm:prSet presAssocID="{42AE1935-F483-4390-822D-31278A828B43}" presName="Name37" presStyleLbl="parChTrans1D2" presStyleIdx="5" presStyleCnt="6"/>
      <dgm:spPr/>
      <dgm:t>
        <a:bodyPr/>
        <a:lstStyle/>
        <a:p>
          <a:endParaRPr lang="en-US"/>
        </a:p>
      </dgm:t>
    </dgm:pt>
    <dgm:pt modelId="{2930FF6B-93D7-4C49-8B39-D9F753502E4E}" type="pres">
      <dgm:prSet presAssocID="{3EBC6835-B79E-492C-8CFF-4235844FF7B6}" presName="hierRoot2" presStyleCnt="0">
        <dgm:presLayoutVars>
          <dgm:hierBranch val="init"/>
        </dgm:presLayoutVars>
      </dgm:prSet>
      <dgm:spPr/>
    </dgm:pt>
    <dgm:pt modelId="{65952187-DF43-41F3-997D-53232BBCEB7D}" type="pres">
      <dgm:prSet presAssocID="{3EBC6835-B79E-492C-8CFF-4235844FF7B6}" presName="rootComposite" presStyleCnt="0"/>
      <dgm:spPr/>
    </dgm:pt>
    <dgm:pt modelId="{F436C9F5-45B9-488D-93FD-9C40A12CCE04}" type="pres">
      <dgm:prSet presAssocID="{3EBC6835-B79E-492C-8CFF-4235844FF7B6}" presName="rootText" presStyleLbl="node2" presStyleIdx="5" presStyleCnt="6" custScaleX="166900" custScaleY="403599" custLinFactNeighborX="-6207" custLinFactNeighborY="-1972">
        <dgm:presLayoutVars>
          <dgm:chPref val="3"/>
        </dgm:presLayoutVars>
      </dgm:prSet>
      <dgm:spPr/>
      <dgm:t>
        <a:bodyPr/>
        <a:lstStyle/>
        <a:p>
          <a:endParaRPr lang="en-US"/>
        </a:p>
      </dgm:t>
    </dgm:pt>
    <dgm:pt modelId="{3CD7AA45-96EF-4AC3-BEC0-F98E43EEBF36}" type="pres">
      <dgm:prSet presAssocID="{3EBC6835-B79E-492C-8CFF-4235844FF7B6}" presName="rootConnector" presStyleLbl="node2" presStyleIdx="5" presStyleCnt="6"/>
      <dgm:spPr/>
      <dgm:t>
        <a:bodyPr/>
        <a:lstStyle/>
        <a:p>
          <a:endParaRPr lang="en-US"/>
        </a:p>
      </dgm:t>
    </dgm:pt>
    <dgm:pt modelId="{99988921-2AAB-4E37-8679-80F5526934C5}" type="pres">
      <dgm:prSet presAssocID="{3EBC6835-B79E-492C-8CFF-4235844FF7B6}" presName="hierChild4" presStyleCnt="0"/>
      <dgm:spPr/>
    </dgm:pt>
    <dgm:pt modelId="{F570BA22-BDEB-4653-9B40-80045246B3AF}" type="pres">
      <dgm:prSet presAssocID="{3EBC6835-B79E-492C-8CFF-4235844FF7B6}" presName="hierChild5" presStyleCnt="0"/>
      <dgm:spPr/>
    </dgm:pt>
    <dgm:pt modelId="{03162F90-C55C-427F-BB09-EEBD13F9CCA2}" type="pres">
      <dgm:prSet presAssocID="{88EE4A99-1176-4396-BD3E-765A7C32039A}" presName="hierChild3" presStyleCnt="0"/>
      <dgm:spPr/>
    </dgm:pt>
  </dgm:ptLst>
  <dgm:cxnLst>
    <dgm:cxn modelId="{96F7E95A-C1EE-49CC-8655-D1F9628DCEC7}" type="presOf" srcId="{927E27BA-B9BE-4470-8207-0B400FC26A53}" destId="{0311E4BC-2A81-4F49-B192-0A10B25716BB}" srcOrd="0" destOrd="0" presId="urn:microsoft.com/office/officeart/2005/8/layout/orgChart1"/>
    <dgm:cxn modelId="{974AFE20-AEB9-44AD-AE01-24B1F0FB08F5}" srcId="{88EE4A99-1176-4396-BD3E-765A7C32039A}" destId="{4E56C0C7-E4FC-4D6C-8005-A753EE0BDABE}" srcOrd="0" destOrd="0" parTransId="{BAA81BF1-5DB0-4917-AE98-B1EAF69501B5}" sibTransId="{104A347A-1E2D-4ED8-BEBF-0AFEDFEDCDF9}"/>
    <dgm:cxn modelId="{586CBF9F-E252-4352-9E3E-38690E4E8801}" srcId="{88EE4A99-1176-4396-BD3E-765A7C32039A}" destId="{B7F95A7E-8556-4CF5-ADBE-C4280393060B}" srcOrd="3" destOrd="0" parTransId="{6CE11ACA-6773-405A-A5BE-FEDA70FE3A05}" sibTransId="{DDA127E9-D3A6-4364-82C7-4490149B5954}"/>
    <dgm:cxn modelId="{6B1EFC45-92A2-4375-940C-63F3FEB93E58}" type="presOf" srcId="{4FA53EDB-23BB-481F-BACF-08028F5A5290}" destId="{433AF5D7-F4F6-4FC3-A083-84EA74F2D292}" srcOrd="0" destOrd="0" presId="urn:microsoft.com/office/officeart/2005/8/layout/orgChart1"/>
    <dgm:cxn modelId="{08A302C7-F43D-4E0D-8229-1B9FB4C33D08}" type="presOf" srcId="{05A65C7E-156B-49AA-845D-4B4D8B6E33E7}" destId="{43EE8049-8C46-44AB-AB0D-BE3F2E6A013B}" srcOrd="1" destOrd="0" presId="urn:microsoft.com/office/officeart/2005/8/layout/orgChart1"/>
    <dgm:cxn modelId="{9606E9E7-CF56-4229-936B-17FC58312B48}" srcId="{88EE4A99-1176-4396-BD3E-765A7C32039A}" destId="{3EBC6835-B79E-492C-8CFF-4235844FF7B6}" srcOrd="5" destOrd="0" parTransId="{42AE1935-F483-4390-822D-31278A828B43}" sibTransId="{43387981-117A-42F7-861A-55E9F87B5666}"/>
    <dgm:cxn modelId="{8C7F7EA3-E8BA-42F4-B994-7A40848CACD0}" type="presOf" srcId="{4E56C0C7-E4FC-4D6C-8005-A753EE0BDABE}" destId="{95BE29DF-E1CD-455E-9667-D1255858A272}" srcOrd="1" destOrd="0" presId="urn:microsoft.com/office/officeart/2005/8/layout/orgChart1"/>
    <dgm:cxn modelId="{E5EF7FE4-3E90-4CA6-9990-79B190BFF158}" type="presOf" srcId="{4E56C0C7-E4FC-4D6C-8005-A753EE0BDABE}" destId="{FD9AE56C-A410-4A95-BBB2-39C894D3A4F7}" srcOrd="0" destOrd="0" presId="urn:microsoft.com/office/officeart/2005/8/layout/orgChart1"/>
    <dgm:cxn modelId="{3311B56E-63AE-43CA-857C-E293A615285A}" type="presOf" srcId="{2688E064-0D8D-4967-A5D2-EE2BC65D649F}" destId="{21568D8E-9A0E-4144-9B6A-0668456664D0}" srcOrd="0" destOrd="0" presId="urn:microsoft.com/office/officeart/2005/8/layout/orgChart1"/>
    <dgm:cxn modelId="{AF31354E-A4AB-4C60-9488-AF4621BD574D}" type="presOf" srcId="{42AE1935-F483-4390-822D-31278A828B43}" destId="{098CD315-94D7-4372-B66F-560BECAC51AD}" srcOrd="0" destOrd="0" presId="urn:microsoft.com/office/officeart/2005/8/layout/orgChart1"/>
    <dgm:cxn modelId="{25F9C9ED-C505-4DE0-9637-6ACE89D99990}" type="presOf" srcId="{05A65C7E-156B-49AA-845D-4B4D8B6E33E7}" destId="{07E3CB03-AD3A-4616-B9D3-71712E19BFFE}" srcOrd="0" destOrd="0" presId="urn:microsoft.com/office/officeart/2005/8/layout/orgChart1"/>
    <dgm:cxn modelId="{6A9CEEA6-1E2D-4EB5-BC1B-1D3E3F495BA3}" type="presOf" srcId="{CC8FBD2A-9E50-4E13-AEAA-D3AAA4201C85}" destId="{4934FEAC-C90F-4A3D-9581-47DE3627C9A2}" srcOrd="0" destOrd="0" presId="urn:microsoft.com/office/officeart/2005/8/layout/orgChart1"/>
    <dgm:cxn modelId="{62E229EB-2A7F-49F7-B390-E6DF5CBE5905}" type="presOf" srcId="{88EE4A99-1176-4396-BD3E-765A7C32039A}" destId="{E4C67A2C-BAEC-4C7D-B214-8949F0A5F117}" srcOrd="1" destOrd="0" presId="urn:microsoft.com/office/officeart/2005/8/layout/orgChart1"/>
    <dgm:cxn modelId="{45E2DE13-2B90-4814-A780-39FB80A82AF1}" type="presOf" srcId="{40BA2FC6-A465-4D45-BEC7-DBE11FA2CE74}" destId="{D477FF02-9258-4037-A923-3B0F9E03E45B}" srcOrd="0" destOrd="0" presId="urn:microsoft.com/office/officeart/2005/8/layout/orgChart1"/>
    <dgm:cxn modelId="{D18C53D2-5CF8-4113-B799-6DC4D549A7B1}" type="presOf" srcId="{BAA81BF1-5DB0-4917-AE98-B1EAF69501B5}" destId="{1D36D298-41FB-4AFE-8992-4E2B0EA66F9C}" srcOrd="0" destOrd="0" presId="urn:microsoft.com/office/officeart/2005/8/layout/orgChart1"/>
    <dgm:cxn modelId="{97DD41A4-8421-459A-B296-4B828D4E55DD}" type="presOf" srcId="{B7F95A7E-8556-4CF5-ADBE-C4280393060B}" destId="{A5D873E4-DD5D-4545-8E68-611EE49361C9}" srcOrd="0" destOrd="0" presId="urn:microsoft.com/office/officeart/2005/8/layout/orgChart1"/>
    <dgm:cxn modelId="{A533694E-FF56-4D3D-939C-6C29324ABA6F}" srcId="{927E27BA-B9BE-4470-8207-0B400FC26A53}" destId="{88EE4A99-1176-4396-BD3E-765A7C32039A}" srcOrd="0" destOrd="0" parTransId="{6970EEB3-F0F9-4BF9-9784-5C368A2528B8}" sibTransId="{66733528-D15B-4A14-A63E-6BA26FC5D853}"/>
    <dgm:cxn modelId="{7B81284B-3D6C-4624-A795-BBF3FDFA5EE5}" type="presOf" srcId="{6CE11ACA-6773-405A-A5BE-FEDA70FE3A05}" destId="{DBA603CF-F34B-4DA9-9AD6-05221DE6E482}" srcOrd="0" destOrd="0" presId="urn:microsoft.com/office/officeart/2005/8/layout/orgChart1"/>
    <dgm:cxn modelId="{D09A1FE4-D07B-476F-A658-E517E86B9975}" type="presOf" srcId="{3EBC6835-B79E-492C-8CFF-4235844FF7B6}" destId="{3CD7AA45-96EF-4AC3-BEC0-F98E43EEBF36}" srcOrd="1" destOrd="0" presId="urn:microsoft.com/office/officeart/2005/8/layout/orgChart1"/>
    <dgm:cxn modelId="{44AD594B-F1CC-4E66-9720-33F82E24C4F1}" type="presOf" srcId="{B7F95A7E-8556-4CF5-ADBE-C4280393060B}" destId="{5C18B6A5-8B84-479A-83DE-8C7A6461875C}" srcOrd="1" destOrd="0" presId="urn:microsoft.com/office/officeart/2005/8/layout/orgChart1"/>
    <dgm:cxn modelId="{1423BBDC-084C-4A39-BDB8-9F1EF929A583}" srcId="{88EE4A99-1176-4396-BD3E-765A7C32039A}" destId="{05A65C7E-156B-49AA-845D-4B4D8B6E33E7}" srcOrd="2" destOrd="0" parTransId="{CC8FBD2A-9E50-4E13-AEAA-D3AAA4201C85}" sibTransId="{0ECD1344-4184-48EC-8F6C-5C25563C2C58}"/>
    <dgm:cxn modelId="{37381F4D-D0B5-4CCE-88F0-7286E131CA00}" srcId="{88EE4A99-1176-4396-BD3E-765A7C32039A}" destId="{9F6B3982-CD28-4B2A-AD6F-39D08AEF9075}" srcOrd="4" destOrd="0" parTransId="{4FA53EDB-23BB-481F-BACF-08028F5A5290}" sibTransId="{3D38F0F9-AE90-4066-ABCE-22D2C8373BA0}"/>
    <dgm:cxn modelId="{BADC5854-9144-4EB2-A554-C69515A6AC84}" type="presOf" srcId="{3EBC6835-B79E-492C-8CFF-4235844FF7B6}" destId="{F436C9F5-45B9-488D-93FD-9C40A12CCE04}" srcOrd="0" destOrd="0" presId="urn:microsoft.com/office/officeart/2005/8/layout/orgChart1"/>
    <dgm:cxn modelId="{49735032-357A-4C68-A234-901BBA5F5A82}" type="presOf" srcId="{9F6B3982-CD28-4B2A-AD6F-39D08AEF9075}" destId="{2EA5AE95-D572-4568-977A-1DA7EC722256}" srcOrd="1" destOrd="0" presId="urn:microsoft.com/office/officeart/2005/8/layout/orgChart1"/>
    <dgm:cxn modelId="{E16555C3-06E6-45E4-913C-199609B5E4FE}" type="presOf" srcId="{9F6B3982-CD28-4B2A-AD6F-39D08AEF9075}" destId="{80597A2A-0476-432E-AB66-AFB08C183A86}" srcOrd="0" destOrd="0" presId="urn:microsoft.com/office/officeart/2005/8/layout/orgChart1"/>
    <dgm:cxn modelId="{35C9836A-40AB-4011-BF24-EE2F49CEB01C}" srcId="{88EE4A99-1176-4396-BD3E-765A7C32039A}" destId="{2688E064-0D8D-4967-A5D2-EE2BC65D649F}" srcOrd="1" destOrd="0" parTransId="{40BA2FC6-A465-4D45-BEC7-DBE11FA2CE74}" sibTransId="{175DDFC2-46DF-4023-B12D-76CBFE1176D2}"/>
    <dgm:cxn modelId="{49227889-64FF-41B4-9C1C-F8415A9B9129}" type="presOf" srcId="{88EE4A99-1176-4396-BD3E-765A7C32039A}" destId="{303EC465-DB97-4289-B6B1-3202A2A63755}" srcOrd="0" destOrd="0" presId="urn:microsoft.com/office/officeart/2005/8/layout/orgChart1"/>
    <dgm:cxn modelId="{0381DC48-5917-45AE-9945-AC0DCD1AD1D6}" type="presOf" srcId="{2688E064-0D8D-4967-A5D2-EE2BC65D649F}" destId="{94B3A717-4D2B-402B-AE6D-303ECF9C503D}" srcOrd="1" destOrd="0" presId="urn:microsoft.com/office/officeart/2005/8/layout/orgChart1"/>
    <dgm:cxn modelId="{5F1ADB0C-9CA7-4564-8CD5-4C8BF2A16DE9}" type="presParOf" srcId="{0311E4BC-2A81-4F49-B192-0A10B25716BB}" destId="{C5354BE6-19E4-4109-BCA5-C2080036E630}" srcOrd="0" destOrd="0" presId="urn:microsoft.com/office/officeart/2005/8/layout/orgChart1"/>
    <dgm:cxn modelId="{CE2A01D3-CCFE-4693-8522-8127A10AF11F}" type="presParOf" srcId="{C5354BE6-19E4-4109-BCA5-C2080036E630}" destId="{82F39747-DE51-4954-856C-C9BF6CF56D6D}" srcOrd="0" destOrd="0" presId="urn:microsoft.com/office/officeart/2005/8/layout/orgChart1"/>
    <dgm:cxn modelId="{BDC981C3-968C-490A-A292-8D6BE485D9A7}" type="presParOf" srcId="{82F39747-DE51-4954-856C-C9BF6CF56D6D}" destId="{303EC465-DB97-4289-B6B1-3202A2A63755}" srcOrd="0" destOrd="0" presId="urn:microsoft.com/office/officeart/2005/8/layout/orgChart1"/>
    <dgm:cxn modelId="{62C353A0-CB07-491E-821F-A976AB50CDBD}" type="presParOf" srcId="{82F39747-DE51-4954-856C-C9BF6CF56D6D}" destId="{E4C67A2C-BAEC-4C7D-B214-8949F0A5F117}" srcOrd="1" destOrd="0" presId="urn:microsoft.com/office/officeart/2005/8/layout/orgChart1"/>
    <dgm:cxn modelId="{014BC368-8689-4F17-8B28-9CC5EFDE6423}" type="presParOf" srcId="{C5354BE6-19E4-4109-BCA5-C2080036E630}" destId="{16A3B640-D123-4A7E-98AF-90BFAEEEB044}" srcOrd="1" destOrd="0" presId="urn:microsoft.com/office/officeart/2005/8/layout/orgChart1"/>
    <dgm:cxn modelId="{76238FCB-B853-4F0E-AC01-A6F077278066}" type="presParOf" srcId="{16A3B640-D123-4A7E-98AF-90BFAEEEB044}" destId="{1D36D298-41FB-4AFE-8992-4E2B0EA66F9C}" srcOrd="0" destOrd="0" presId="urn:microsoft.com/office/officeart/2005/8/layout/orgChart1"/>
    <dgm:cxn modelId="{9A924FF9-66EF-46D6-B38D-0D884A91B47B}" type="presParOf" srcId="{16A3B640-D123-4A7E-98AF-90BFAEEEB044}" destId="{1F1F1255-DF78-4C36-8269-ABC375316F50}" srcOrd="1" destOrd="0" presId="urn:microsoft.com/office/officeart/2005/8/layout/orgChart1"/>
    <dgm:cxn modelId="{7EFDAFAE-1A5D-4AF8-8749-5FB193487C77}" type="presParOf" srcId="{1F1F1255-DF78-4C36-8269-ABC375316F50}" destId="{0FC4F707-3579-42E8-AF76-D99933CE7780}" srcOrd="0" destOrd="0" presId="urn:microsoft.com/office/officeart/2005/8/layout/orgChart1"/>
    <dgm:cxn modelId="{AB5EFB7B-866D-459F-A5BF-5743A5E2C97B}" type="presParOf" srcId="{0FC4F707-3579-42E8-AF76-D99933CE7780}" destId="{FD9AE56C-A410-4A95-BBB2-39C894D3A4F7}" srcOrd="0" destOrd="0" presId="urn:microsoft.com/office/officeart/2005/8/layout/orgChart1"/>
    <dgm:cxn modelId="{71DBF76D-48EF-4A6C-9E45-92D07E61E2FA}" type="presParOf" srcId="{0FC4F707-3579-42E8-AF76-D99933CE7780}" destId="{95BE29DF-E1CD-455E-9667-D1255858A272}" srcOrd="1" destOrd="0" presId="urn:microsoft.com/office/officeart/2005/8/layout/orgChart1"/>
    <dgm:cxn modelId="{E3EA1AF4-F16C-45ED-A863-98E04C6F7F85}" type="presParOf" srcId="{1F1F1255-DF78-4C36-8269-ABC375316F50}" destId="{B8185DB5-BF7B-47D5-9C8E-DDF336E47A6E}" srcOrd="1" destOrd="0" presId="urn:microsoft.com/office/officeart/2005/8/layout/orgChart1"/>
    <dgm:cxn modelId="{E1C62C79-35AF-4D22-BC27-497065695A9D}" type="presParOf" srcId="{1F1F1255-DF78-4C36-8269-ABC375316F50}" destId="{B0640572-7EE1-4351-B8BA-9C59F7986775}" srcOrd="2" destOrd="0" presId="urn:microsoft.com/office/officeart/2005/8/layout/orgChart1"/>
    <dgm:cxn modelId="{8F4EA0C6-550B-46BF-A0DC-079E6338BA7D}" type="presParOf" srcId="{16A3B640-D123-4A7E-98AF-90BFAEEEB044}" destId="{D477FF02-9258-4037-A923-3B0F9E03E45B}" srcOrd="2" destOrd="0" presId="urn:microsoft.com/office/officeart/2005/8/layout/orgChart1"/>
    <dgm:cxn modelId="{489BA08B-F774-4208-BABB-772B4BA420C2}" type="presParOf" srcId="{16A3B640-D123-4A7E-98AF-90BFAEEEB044}" destId="{68B1CE3B-49BF-4A59-AD28-5E944EF37E10}" srcOrd="3" destOrd="0" presId="urn:microsoft.com/office/officeart/2005/8/layout/orgChart1"/>
    <dgm:cxn modelId="{36609412-61AC-4731-8257-CDCDE256E49A}" type="presParOf" srcId="{68B1CE3B-49BF-4A59-AD28-5E944EF37E10}" destId="{C0BDA236-B490-4F78-BC71-9778C4776CC8}" srcOrd="0" destOrd="0" presId="urn:microsoft.com/office/officeart/2005/8/layout/orgChart1"/>
    <dgm:cxn modelId="{7EF3CAF7-5B47-4E53-93CF-2B36BCED71B9}" type="presParOf" srcId="{C0BDA236-B490-4F78-BC71-9778C4776CC8}" destId="{21568D8E-9A0E-4144-9B6A-0668456664D0}" srcOrd="0" destOrd="0" presId="urn:microsoft.com/office/officeart/2005/8/layout/orgChart1"/>
    <dgm:cxn modelId="{780F871C-72D1-4BDC-B72E-6188E1A86A85}" type="presParOf" srcId="{C0BDA236-B490-4F78-BC71-9778C4776CC8}" destId="{94B3A717-4D2B-402B-AE6D-303ECF9C503D}" srcOrd="1" destOrd="0" presId="urn:microsoft.com/office/officeart/2005/8/layout/orgChart1"/>
    <dgm:cxn modelId="{4743A006-EB81-4330-BCE5-244617CFB92E}" type="presParOf" srcId="{68B1CE3B-49BF-4A59-AD28-5E944EF37E10}" destId="{2C29B4D4-8E79-42ED-B2F7-0A429FE1AC6B}" srcOrd="1" destOrd="0" presId="urn:microsoft.com/office/officeart/2005/8/layout/orgChart1"/>
    <dgm:cxn modelId="{A8885463-F5E5-472C-9701-09E2A548A48A}" type="presParOf" srcId="{68B1CE3B-49BF-4A59-AD28-5E944EF37E10}" destId="{4D783B82-1332-44C8-A507-DFB47578794F}" srcOrd="2" destOrd="0" presId="urn:microsoft.com/office/officeart/2005/8/layout/orgChart1"/>
    <dgm:cxn modelId="{15879D07-3FA8-438C-AE39-ADC75B00BD4A}" type="presParOf" srcId="{16A3B640-D123-4A7E-98AF-90BFAEEEB044}" destId="{4934FEAC-C90F-4A3D-9581-47DE3627C9A2}" srcOrd="4" destOrd="0" presId="urn:microsoft.com/office/officeart/2005/8/layout/orgChart1"/>
    <dgm:cxn modelId="{0BF81B5F-0C3B-4607-BE78-B069600F4001}" type="presParOf" srcId="{16A3B640-D123-4A7E-98AF-90BFAEEEB044}" destId="{43C970AA-3269-4425-9626-1A04EAEA48C8}" srcOrd="5" destOrd="0" presId="urn:microsoft.com/office/officeart/2005/8/layout/orgChart1"/>
    <dgm:cxn modelId="{9726ECBA-394D-4684-B30D-3483B2904AC3}" type="presParOf" srcId="{43C970AA-3269-4425-9626-1A04EAEA48C8}" destId="{3C1ED702-013B-4384-B7FA-871E93BFB304}" srcOrd="0" destOrd="0" presId="urn:microsoft.com/office/officeart/2005/8/layout/orgChart1"/>
    <dgm:cxn modelId="{6C945F76-93BD-4332-AEC8-4105F6D344BF}" type="presParOf" srcId="{3C1ED702-013B-4384-B7FA-871E93BFB304}" destId="{07E3CB03-AD3A-4616-B9D3-71712E19BFFE}" srcOrd="0" destOrd="0" presId="urn:microsoft.com/office/officeart/2005/8/layout/orgChart1"/>
    <dgm:cxn modelId="{A61A4735-5BC7-45AE-8E3B-4287A3B1728D}" type="presParOf" srcId="{3C1ED702-013B-4384-B7FA-871E93BFB304}" destId="{43EE8049-8C46-44AB-AB0D-BE3F2E6A013B}" srcOrd="1" destOrd="0" presId="urn:microsoft.com/office/officeart/2005/8/layout/orgChart1"/>
    <dgm:cxn modelId="{3946B1B8-BD88-45C1-8156-9324465FBDDB}" type="presParOf" srcId="{43C970AA-3269-4425-9626-1A04EAEA48C8}" destId="{F6E1BA83-E3E2-4E5A-91B6-A9ACDC27A3C2}" srcOrd="1" destOrd="0" presId="urn:microsoft.com/office/officeart/2005/8/layout/orgChart1"/>
    <dgm:cxn modelId="{0781C533-83E9-40C2-AC1A-AE8E37837083}" type="presParOf" srcId="{43C970AA-3269-4425-9626-1A04EAEA48C8}" destId="{81284D9E-D2D1-45EC-8BA6-CDDEBB7236AE}" srcOrd="2" destOrd="0" presId="urn:microsoft.com/office/officeart/2005/8/layout/orgChart1"/>
    <dgm:cxn modelId="{7AFE9E91-343B-4E99-AB4E-87025E155A4A}" type="presParOf" srcId="{16A3B640-D123-4A7E-98AF-90BFAEEEB044}" destId="{DBA603CF-F34B-4DA9-9AD6-05221DE6E482}" srcOrd="6" destOrd="0" presId="urn:microsoft.com/office/officeart/2005/8/layout/orgChart1"/>
    <dgm:cxn modelId="{DA67FB59-475E-42FC-BC53-B1D85FB34FCD}" type="presParOf" srcId="{16A3B640-D123-4A7E-98AF-90BFAEEEB044}" destId="{BE707950-706B-4D0E-B106-8E5A459452C6}" srcOrd="7" destOrd="0" presId="urn:microsoft.com/office/officeart/2005/8/layout/orgChart1"/>
    <dgm:cxn modelId="{C65EF6A8-0353-41C1-99F2-28714A497843}" type="presParOf" srcId="{BE707950-706B-4D0E-B106-8E5A459452C6}" destId="{8131CFEA-EB5E-4F14-A96F-778A9131EB36}" srcOrd="0" destOrd="0" presId="urn:microsoft.com/office/officeart/2005/8/layout/orgChart1"/>
    <dgm:cxn modelId="{4B9BFF8A-7AEF-4E32-AB3A-B1233795C252}" type="presParOf" srcId="{8131CFEA-EB5E-4F14-A96F-778A9131EB36}" destId="{A5D873E4-DD5D-4545-8E68-611EE49361C9}" srcOrd="0" destOrd="0" presId="urn:microsoft.com/office/officeart/2005/8/layout/orgChart1"/>
    <dgm:cxn modelId="{5230A4FF-78C5-425B-AD97-A430501C1BE8}" type="presParOf" srcId="{8131CFEA-EB5E-4F14-A96F-778A9131EB36}" destId="{5C18B6A5-8B84-479A-83DE-8C7A6461875C}" srcOrd="1" destOrd="0" presId="urn:microsoft.com/office/officeart/2005/8/layout/orgChart1"/>
    <dgm:cxn modelId="{082B971C-70D3-4BB0-A39C-6907F50B680B}" type="presParOf" srcId="{BE707950-706B-4D0E-B106-8E5A459452C6}" destId="{A5679A48-E6FD-4230-8BA9-C6CA549F5072}" srcOrd="1" destOrd="0" presId="urn:microsoft.com/office/officeart/2005/8/layout/orgChart1"/>
    <dgm:cxn modelId="{7A872034-DD8C-4A72-8C34-F3BDFB59DB3D}" type="presParOf" srcId="{BE707950-706B-4D0E-B106-8E5A459452C6}" destId="{6F5F3241-F300-4143-B6CF-5A77FDCCB038}" srcOrd="2" destOrd="0" presId="urn:microsoft.com/office/officeart/2005/8/layout/orgChart1"/>
    <dgm:cxn modelId="{74317AD8-5A7F-4D6F-8B8E-27C036C3E1DD}" type="presParOf" srcId="{16A3B640-D123-4A7E-98AF-90BFAEEEB044}" destId="{433AF5D7-F4F6-4FC3-A083-84EA74F2D292}" srcOrd="8" destOrd="0" presId="urn:microsoft.com/office/officeart/2005/8/layout/orgChart1"/>
    <dgm:cxn modelId="{481CA9DE-C6C1-416E-AB53-2948C4CEF054}" type="presParOf" srcId="{16A3B640-D123-4A7E-98AF-90BFAEEEB044}" destId="{B13AC197-8F0E-476B-8B33-E1CA06CAB40E}" srcOrd="9" destOrd="0" presId="urn:microsoft.com/office/officeart/2005/8/layout/orgChart1"/>
    <dgm:cxn modelId="{0D2576B4-FEF3-4830-9932-996AC38367CD}" type="presParOf" srcId="{B13AC197-8F0E-476B-8B33-E1CA06CAB40E}" destId="{47E8804D-B4E7-4EFD-9EAC-AE0A1786493A}" srcOrd="0" destOrd="0" presId="urn:microsoft.com/office/officeart/2005/8/layout/orgChart1"/>
    <dgm:cxn modelId="{97825E0C-0ED0-445B-A17C-C214EBE9B321}" type="presParOf" srcId="{47E8804D-B4E7-4EFD-9EAC-AE0A1786493A}" destId="{80597A2A-0476-432E-AB66-AFB08C183A86}" srcOrd="0" destOrd="0" presId="urn:microsoft.com/office/officeart/2005/8/layout/orgChart1"/>
    <dgm:cxn modelId="{1288FD7D-C372-4010-AA7F-14DBECF35C18}" type="presParOf" srcId="{47E8804D-B4E7-4EFD-9EAC-AE0A1786493A}" destId="{2EA5AE95-D572-4568-977A-1DA7EC722256}" srcOrd="1" destOrd="0" presId="urn:microsoft.com/office/officeart/2005/8/layout/orgChart1"/>
    <dgm:cxn modelId="{92AEED4C-25B1-49DA-9F1B-5AFB65C7963A}" type="presParOf" srcId="{B13AC197-8F0E-476B-8B33-E1CA06CAB40E}" destId="{3CA6B5FB-6B39-49BD-A2C0-0281EA16563C}" srcOrd="1" destOrd="0" presId="urn:microsoft.com/office/officeart/2005/8/layout/orgChart1"/>
    <dgm:cxn modelId="{58C5DEF8-F166-4DA0-91CB-D388F8E435C0}" type="presParOf" srcId="{B13AC197-8F0E-476B-8B33-E1CA06CAB40E}" destId="{8F67CC2D-00B5-4714-A9BE-CB1DF9995616}" srcOrd="2" destOrd="0" presId="urn:microsoft.com/office/officeart/2005/8/layout/orgChart1"/>
    <dgm:cxn modelId="{1427AF67-2D98-4BCC-BC54-CE0C232245D4}" type="presParOf" srcId="{16A3B640-D123-4A7E-98AF-90BFAEEEB044}" destId="{098CD315-94D7-4372-B66F-560BECAC51AD}" srcOrd="10" destOrd="0" presId="urn:microsoft.com/office/officeart/2005/8/layout/orgChart1"/>
    <dgm:cxn modelId="{74217347-63CC-46D3-86E5-1FF771807AD9}" type="presParOf" srcId="{16A3B640-D123-4A7E-98AF-90BFAEEEB044}" destId="{2930FF6B-93D7-4C49-8B39-D9F753502E4E}" srcOrd="11" destOrd="0" presId="urn:microsoft.com/office/officeart/2005/8/layout/orgChart1"/>
    <dgm:cxn modelId="{38A7DB4B-A1AD-4D7B-AB94-2D59E2CC9B70}" type="presParOf" srcId="{2930FF6B-93D7-4C49-8B39-D9F753502E4E}" destId="{65952187-DF43-41F3-997D-53232BBCEB7D}" srcOrd="0" destOrd="0" presId="urn:microsoft.com/office/officeart/2005/8/layout/orgChart1"/>
    <dgm:cxn modelId="{D5F03211-4F7C-41F9-BBBE-646169F8A1E1}" type="presParOf" srcId="{65952187-DF43-41F3-997D-53232BBCEB7D}" destId="{F436C9F5-45B9-488D-93FD-9C40A12CCE04}" srcOrd="0" destOrd="0" presId="urn:microsoft.com/office/officeart/2005/8/layout/orgChart1"/>
    <dgm:cxn modelId="{6256F2C1-39F1-4D51-B7A9-943B7144917B}" type="presParOf" srcId="{65952187-DF43-41F3-997D-53232BBCEB7D}" destId="{3CD7AA45-96EF-4AC3-BEC0-F98E43EEBF36}" srcOrd="1" destOrd="0" presId="urn:microsoft.com/office/officeart/2005/8/layout/orgChart1"/>
    <dgm:cxn modelId="{1A9EA642-2C94-4A8F-A280-32B4313684B4}" type="presParOf" srcId="{2930FF6B-93D7-4C49-8B39-D9F753502E4E}" destId="{99988921-2AAB-4E37-8679-80F5526934C5}" srcOrd="1" destOrd="0" presId="urn:microsoft.com/office/officeart/2005/8/layout/orgChart1"/>
    <dgm:cxn modelId="{5D558A23-0B58-492A-A769-C75A6DEC0DC8}" type="presParOf" srcId="{2930FF6B-93D7-4C49-8B39-D9F753502E4E}" destId="{F570BA22-BDEB-4653-9B40-80045246B3AF}" srcOrd="2" destOrd="0" presId="urn:microsoft.com/office/officeart/2005/8/layout/orgChart1"/>
    <dgm:cxn modelId="{2C710342-8D65-4AA2-AB82-A05F13D21946}" type="presParOf" srcId="{C5354BE6-19E4-4109-BCA5-C2080036E630}" destId="{03162F90-C55C-427F-BB09-EEBD13F9CC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CD315-94D7-4372-B66F-560BECAC51AD}">
      <dsp:nvSpPr>
        <dsp:cNvPr id="0" name=""/>
        <dsp:cNvSpPr/>
      </dsp:nvSpPr>
      <dsp:spPr>
        <a:xfrm>
          <a:off x="6197743" y="2444126"/>
          <a:ext cx="5008742" cy="585883"/>
        </a:xfrm>
        <a:custGeom>
          <a:avLst/>
          <a:gdLst/>
          <a:ahLst/>
          <a:cxnLst/>
          <a:rect l="0" t="0" r="0" b="0"/>
          <a:pathLst>
            <a:path>
              <a:moveTo>
                <a:pt x="0" y="0"/>
              </a:moveTo>
              <a:lnTo>
                <a:pt x="0" y="471220"/>
              </a:lnTo>
              <a:lnTo>
                <a:pt x="5008742" y="471220"/>
              </a:lnTo>
              <a:lnTo>
                <a:pt x="5008742" y="585883"/>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33AF5D7-F4F6-4FC3-A083-84EA74F2D292}">
      <dsp:nvSpPr>
        <dsp:cNvPr id="0" name=""/>
        <dsp:cNvSpPr/>
      </dsp:nvSpPr>
      <dsp:spPr>
        <a:xfrm>
          <a:off x="6197743" y="2444126"/>
          <a:ext cx="2971654" cy="605495"/>
        </a:xfrm>
        <a:custGeom>
          <a:avLst/>
          <a:gdLst/>
          <a:ahLst/>
          <a:cxnLst/>
          <a:rect l="0" t="0" r="0" b="0"/>
          <a:pathLst>
            <a:path>
              <a:moveTo>
                <a:pt x="0" y="0"/>
              </a:moveTo>
              <a:lnTo>
                <a:pt x="0" y="490833"/>
              </a:lnTo>
              <a:lnTo>
                <a:pt x="2971654" y="490833"/>
              </a:lnTo>
              <a:lnTo>
                <a:pt x="2971654" y="605495"/>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DBA603CF-F34B-4DA9-9AD6-05221DE6E482}">
      <dsp:nvSpPr>
        <dsp:cNvPr id="0" name=""/>
        <dsp:cNvSpPr/>
      </dsp:nvSpPr>
      <dsp:spPr>
        <a:xfrm>
          <a:off x="6197743" y="2444126"/>
          <a:ext cx="986503" cy="604693"/>
        </a:xfrm>
        <a:custGeom>
          <a:avLst/>
          <a:gdLst/>
          <a:ahLst/>
          <a:cxnLst/>
          <a:rect l="0" t="0" r="0" b="0"/>
          <a:pathLst>
            <a:path>
              <a:moveTo>
                <a:pt x="0" y="0"/>
              </a:moveTo>
              <a:lnTo>
                <a:pt x="0" y="490030"/>
              </a:lnTo>
              <a:lnTo>
                <a:pt x="986503" y="490030"/>
              </a:lnTo>
              <a:lnTo>
                <a:pt x="986503" y="604693"/>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934FEAC-C90F-4A3D-9581-47DE3627C9A2}">
      <dsp:nvSpPr>
        <dsp:cNvPr id="0" name=""/>
        <dsp:cNvSpPr/>
      </dsp:nvSpPr>
      <dsp:spPr>
        <a:xfrm>
          <a:off x="5144981" y="2444126"/>
          <a:ext cx="1052762" cy="604551"/>
        </a:xfrm>
        <a:custGeom>
          <a:avLst/>
          <a:gdLst/>
          <a:ahLst/>
          <a:cxnLst/>
          <a:rect l="0" t="0" r="0" b="0"/>
          <a:pathLst>
            <a:path>
              <a:moveTo>
                <a:pt x="1052762" y="0"/>
              </a:moveTo>
              <a:lnTo>
                <a:pt x="1052762" y="489888"/>
              </a:lnTo>
              <a:lnTo>
                <a:pt x="0" y="489888"/>
              </a:lnTo>
              <a:lnTo>
                <a:pt x="0" y="604551"/>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D477FF02-9258-4037-A923-3B0F9E03E45B}">
      <dsp:nvSpPr>
        <dsp:cNvPr id="0" name=""/>
        <dsp:cNvSpPr/>
      </dsp:nvSpPr>
      <dsp:spPr>
        <a:xfrm>
          <a:off x="3156182" y="2444126"/>
          <a:ext cx="3041560" cy="596770"/>
        </a:xfrm>
        <a:custGeom>
          <a:avLst/>
          <a:gdLst/>
          <a:ahLst/>
          <a:cxnLst/>
          <a:rect l="0" t="0" r="0" b="0"/>
          <a:pathLst>
            <a:path>
              <a:moveTo>
                <a:pt x="3041560" y="0"/>
              </a:moveTo>
              <a:lnTo>
                <a:pt x="3041560" y="482107"/>
              </a:lnTo>
              <a:lnTo>
                <a:pt x="0" y="482107"/>
              </a:lnTo>
              <a:lnTo>
                <a:pt x="0" y="596770"/>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D36D298-41FB-4AFE-8992-4E2B0EA66F9C}">
      <dsp:nvSpPr>
        <dsp:cNvPr id="0" name=""/>
        <dsp:cNvSpPr/>
      </dsp:nvSpPr>
      <dsp:spPr>
        <a:xfrm>
          <a:off x="1073290" y="2444126"/>
          <a:ext cx="5124453" cy="596650"/>
        </a:xfrm>
        <a:custGeom>
          <a:avLst/>
          <a:gdLst/>
          <a:ahLst/>
          <a:cxnLst/>
          <a:rect l="0" t="0" r="0" b="0"/>
          <a:pathLst>
            <a:path>
              <a:moveTo>
                <a:pt x="5124453" y="0"/>
              </a:moveTo>
              <a:lnTo>
                <a:pt x="5124453" y="481987"/>
              </a:lnTo>
              <a:lnTo>
                <a:pt x="0" y="481987"/>
              </a:lnTo>
              <a:lnTo>
                <a:pt x="0" y="596650"/>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03EC465-DB97-4289-B6B1-3202A2A63755}">
      <dsp:nvSpPr>
        <dsp:cNvPr id="0" name=""/>
        <dsp:cNvSpPr/>
      </dsp:nvSpPr>
      <dsp:spPr>
        <a:xfrm>
          <a:off x="580131" y="995291"/>
          <a:ext cx="11235224" cy="1448834"/>
        </a:xfrm>
        <a:prstGeom prst="rect">
          <a:avLst/>
        </a:prstGeom>
        <a:solidFill>
          <a:schemeClr val="accent4">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b="1" kern="1200" dirty="0" smtClean="0">
              <a:solidFill>
                <a:srgbClr val="002060"/>
              </a:solidFill>
            </a:rPr>
            <a:t>Leadership Academy</a:t>
          </a:r>
          <a:endParaRPr lang="en-US" sz="8800" b="1" kern="1200" dirty="0">
            <a:solidFill>
              <a:srgbClr val="002060"/>
            </a:solidFill>
          </a:endParaRPr>
        </a:p>
      </dsp:txBody>
      <dsp:txXfrm>
        <a:off x="580131" y="995291"/>
        <a:ext cx="11235224" cy="1448834"/>
      </dsp:txXfrm>
    </dsp:sp>
    <dsp:sp modelId="{FD9AE56C-A410-4A95-BBB2-39C894D3A4F7}">
      <dsp:nvSpPr>
        <dsp:cNvPr id="0" name=""/>
        <dsp:cNvSpPr/>
      </dsp:nvSpPr>
      <dsp:spPr>
        <a:xfrm>
          <a:off x="83553" y="3040776"/>
          <a:ext cx="1979472"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Connection &amp; Outreach</a:t>
          </a:r>
          <a:endParaRPr lang="en-US" sz="2100" b="1" kern="1200" dirty="0">
            <a:solidFill>
              <a:sysClr val="windowText" lastClr="000000"/>
            </a:solidFill>
          </a:endParaRPr>
        </a:p>
      </dsp:txBody>
      <dsp:txXfrm>
        <a:off x="83553" y="3040776"/>
        <a:ext cx="1979472" cy="1246378"/>
      </dsp:txXfrm>
    </dsp:sp>
    <dsp:sp modelId="{21568D8E-9A0E-4144-9B6A-0668456664D0}">
      <dsp:nvSpPr>
        <dsp:cNvPr id="0" name=""/>
        <dsp:cNvSpPr/>
      </dsp:nvSpPr>
      <dsp:spPr>
        <a:xfrm>
          <a:off x="2246432" y="3040896"/>
          <a:ext cx="1819501"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Teamwork &amp; Service</a:t>
          </a:r>
          <a:endParaRPr lang="en-US" sz="2100" b="1" kern="1200" dirty="0">
            <a:solidFill>
              <a:sysClr val="windowText" lastClr="000000"/>
            </a:solidFill>
          </a:endParaRPr>
        </a:p>
      </dsp:txBody>
      <dsp:txXfrm>
        <a:off x="2246432" y="3040896"/>
        <a:ext cx="1819501" cy="1246378"/>
      </dsp:txXfrm>
    </dsp:sp>
    <dsp:sp modelId="{07E3CB03-AD3A-4616-B9D3-71712E19BFFE}">
      <dsp:nvSpPr>
        <dsp:cNvPr id="0" name=""/>
        <dsp:cNvSpPr/>
      </dsp:nvSpPr>
      <dsp:spPr>
        <a:xfrm>
          <a:off x="4236770" y="3048677"/>
          <a:ext cx="1816421"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Communication</a:t>
          </a:r>
          <a:endParaRPr lang="en-US" sz="2100" b="1" kern="1200" dirty="0">
            <a:solidFill>
              <a:sysClr val="windowText" lastClr="000000"/>
            </a:solidFill>
          </a:endParaRPr>
        </a:p>
      </dsp:txBody>
      <dsp:txXfrm>
        <a:off x="4236770" y="3048677"/>
        <a:ext cx="1816421" cy="1246378"/>
      </dsp:txXfrm>
    </dsp:sp>
    <dsp:sp modelId="{A5D873E4-DD5D-4545-8E68-611EE49361C9}">
      <dsp:nvSpPr>
        <dsp:cNvPr id="0" name=""/>
        <dsp:cNvSpPr/>
      </dsp:nvSpPr>
      <dsp:spPr>
        <a:xfrm>
          <a:off x="6283653" y="3048819"/>
          <a:ext cx="1801188"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Professional Development</a:t>
          </a:r>
          <a:endParaRPr lang="en-US" sz="2100" b="1" kern="1200" dirty="0">
            <a:solidFill>
              <a:sysClr val="windowText" lastClr="000000"/>
            </a:solidFill>
          </a:endParaRPr>
        </a:p>
      </dsp:txBody>
      <dsp:txXfrm>
        <a:off x="6283653" y="3048819"/>
        <a:ext cx="1801188" cy="1246378"/>
      </dsp:txXfrm>
    </dsp:sp>
    <dsp:sp modelId="{80597A2A-0476-432E-AB66-AFB08C183A86}">
      <dsp:nvSpPr>
        <dsp:cNvPr id="0" name=""/>
        <dsp:cNvSpPr/>
      </dsp:nvSpPr>
      <dsp:spPr>
        <a:xfrm>
          <a:off x="8272735" y="3049622"/>
          <a:ext cx="1793325"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Wellness</a:t>
          </a:r>
        </a:p>
      </dsp:txBody>
      <dsp:txXfrm>
        <a:off x="8272735" y="3049622"/>
        <a:ext cx="1793325" cy="1246378"/>
      </dsp:txXfrm>
    </dsp:sp>
    <dsp:sp modelId="{F436C9F5-45B9-488D-93FD-9C40A12CCE04}">
      <dsp:nvSpPr>
        <dsp:cNvPr id="0" name=""/>
        <dsp:cNvSpPr/>
      </dsp:nvSpPr>
      <dsp:spPr>
        <a:xfrm>
          <a:off x="10295189" y="3030009"/>
          <a:ext cx="1822591" cy="12463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ysClr val="windowText" lastClr="000000"/>
              </a:solidFill>
            </a:rPr>
            <a:t>Diverse Perspectives</a:t>
          </a:r>
          <a:endParaRPr lang="en-US" sz="2100" b="1" kern="1200" dirty="0">
            <a:solidFill>
              <a:sysClr val="windowText" lastClr="000000"/>
            </a:solidFill>
          </a:endParaRPr>
        </a:p>
      </dsp:txBody>
      <dsp:txXfrm>
        <a:off x="10295189" y="3030009"/>
        <a:ext cx="1822591" cy="124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CD315-94D7-4372-B66F-560BECAC51AD}">
      <dsp:nvSpPr>
        <dsp:cNvPr id="0" name=""/>
        <dsp:cNvSpPr/>
      </dsp:nvSpPr>
      <dsp:spPr>
        <a:xfrm>
          <a:off x="6150600" y="2029216"/>
          <a:ext cx="5055885" cy="522130"/>
        </a:xfrm>
        <a:custGeom>
          <a:avLst/>
          <a:gdLst/>
          <a:ahLst/>
          <a:cxnLst/>
          <a:rect l="0" t="0" r="0" b="0"/>
          <a:pathLst>
            <a:path>
              <a:moveTo>
                <a:pt x="0" y="0"/>
              </a:moveTo>
              <a:lnTo>
                <a:pt x="0" y="407467"/>
              </a:lnTo>
              <a:lnTo>
                <a:pt x="5055885" y="407467"/>
              </a:lnTo>
              <a:lnTo>
                <a:pt x="5055885" y="522130"/>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33AF5D7-F4F6-4FC3-A083-84EA74F2D292}">
      <dsp:nvSpPr>
        <dsp:cNvPr id="0" name=""/>
        <dsp:cNvSpPr/>
      </dsp:nvSpPr>
      <dsp:spPr>
        <a:xfrm>
          <a:off x="6150600" y="2029216"/>
          <a:ext cx="3018797" cy="541743"/>
        </a:xfrm>
        <a:custGeom>
          <a:avLst/>
          <a:gdLst/>
          <a:ahLst/>
          <a:cxnLst/>
          <a:rect l="0" t="0" r="0" b="0"/>
          <a:pathLst>
            <a:path>
              <a:moveTo>
                <a:pt x="0" y="0"/>
              </a:moveTo>
              <a:lnTo>
                <a:pt x="0" y="427080"/>
              </a:lnTo>
              <a:lnTo>
                <a:pt x="3018797" y="427080"/>
              </a:lnTo>
              <a:lnTo>
                <a:pt x="3018797" y="541743"/>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DBA603CF-F34B-4DA9-9AD6-05221DE6E482}">
      <dsp:nvSpPr>
        <dsp:cNvPr id="0" name=""/>
        <dsp:cNvSpPr/>
      </dsp:nvSpPr>
      <dsp:spPr>
        <a:xfrm>
          <a:off x="6150600" y="2029216"/>
          <a:ext cx="1033646" cy="540940"/>
        </a:xfrm>
        <a:custGeom>
          <a:avLst/>
          <a:gdLst/>
          <a:ahLst/>
          <a:cxnLst/>
          <a:rect l="0" t="0" r="0" b="0"/>
          <a:pathLst>
            <a:path>
              <a:moveTo>
                <a:pt x="0" y="0"/>
              </a:moveTo>
              <a:lnTo>
                <a:pt x="0" y="426277"/>
              </a:lnTo>
              <a:lnTo>
                <a:pt x="1033646" y="426277"/>
              </a:lnTo>
              <a:lnTo>
                <a:pt x="1033646" y="540940"/>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934FEAC-C90F-4A3D-9581-47DE3627C9A2}">
      <dsp:nvSpPr>
        <dsp:cNvPr id="0" name=""/>
        <dsp:cNvSpPr/>
      </dsp:nvSpPr>
      <dsp:spPr>
        <a:xfrm>
          <a:off x="5144981" y="2029216"/>
          <a:ext cx="1005619" cy="540798"/>
        </a:xfrm>
        <a:custGeom>
          <a:avLst/>
          <a:gdLst/>
          <a:ahLst/>
          <a:cxnLst/>
          <a:rect l="0" t="0" r="0" b="0"/>
          <a:pathLst>
            <a:path>
              <a:moveTo>
                <a:pt x="1005619" y="0"/>
              </a:moveTo>
              <a:lnTo>
                <a:pt x="1005619" y="426135"/>
              </a:lnTo>
              <a:lnTo>
                <a:pt x="0" y="426135"/>
              </a:lnTo>
              <a:lnTo>
                <a:pt x="0" y="540798"/>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D477FF02-9258-4037-A923-3B0F9E03E45B}">
      <dsp:nvSpPr>
        <dsp:cNvPr id="0" name=""/>
        <dsp:cNvSpPr/>
      </dsp:nvSpPr>
      <dsp:spPr>
        <a:xfrm>
          <a:off x="3156182" y="2029216"/>
          <a:ext cx="2994417" cy="533018"/>
        </a:xfrm>
        <a:custGeom>
          <a:avLst/>
          <a:gdLst/>
          <a:ahLst/>
          <a:cxnLst/>
          <a:rect l="0" t="0" r="0" b="0"/>
          <a:pathLst>
            <a:path>
              <a:moveTo>
                <a:pt x="2994417" y="0"/>
              </a:moveTo>
              <a:lnTo>
                <a:pt x="2994417" y="418355"/>
              </a:lnTo>
              <a:lnTo>
                <a:pt x="0" y="418355"/>
              </a:lnTo>
              <a:lnTo>
                <a:pt x="0" y="533018"/>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D36D298-41FB-4AFE-8992-4E2B0EA66F9C}">
      <dsp:nvSpPr>
        <dsp:cNvPr id="0" name=""/>
        <dsp:cNvSpPr/>
      </dsp:nvSpPr>
      <dsp:spPr>
        <a:xfrm>
          <a:off x="1073290" y="2029216"/>
          <a:ext cx="5077310" cy="532897"/>
        </a:xfrm>
        <a:custGeom>
          <a:avLst/>
          <a:gdLst/>
          <a:ahLst/>
          <a:cxnLst/>
          <a:rect l="0" t="0" r="0" b="0"/>
          <a:pathLst>
            <a:path>
              <a:moveTo>
                <a:pt x="5077310" y="0"/>
              </a:moveTo>
              <a:lnTo>
                <a:pt x="5077310" y="418235"/>
              </a:lnTo>
              <a:lnTo>
                <a:pt x="0" y="418235"/>
              </a:lnTo>
              <a:lnTo>
                <a:pt x="0" y="532897"/>
              </a:lnTo>
            </a:path>
          </a:pathLst>
        </a:custGeom>
        <a:noFill/>
        <a:ln w="76200" cap="rnd"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03EC465-DB97-4289-B6B1-3202A2A63755}">
      <dsp:nvSpPr>
        <dsp:cNvPr id="0" name=""/>
        <dsp:cNvSpPr/>
      </dsp:nvSpPr>
      <dsp:spPr>
        <a:xfrm>
          <a:off x="532988" y="580381"/>
          <a:ext cx="11235224" cy="1448834"/>
        </a:xfrm>
        <a:prstGeom prst="rect">
          <a:avLst/>
        </a:prstGeom>
        <a:solidFill>
          <a:schemeClr val="accent4">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b="1" kern="1200" dirty="0" smtClean="0">
              <a:solidFill>
                <a:srgbClr val="002060"/>
              </a:solidFill>
            </a:rPr>
            <a:t>Leadership Academy</a:t>
          </a:r>
          <a:endParaRPr lang="en-US" sz="8800" b="1" kern="1200" dirty="0">
            <a:solidFill>
              <a:srgbClr val="002060"/>
            </a:solidFill>
          </a:endParaRPr>
        </a:p>
      </dsp:txBody>
      <dsp:txXfrm>
        <a:off x="532988" y="580381"/>
        <a:ext cx="11235224" cy="1448834"/>
      </dsp:txXfrm>
    </dsp:sp>
    <dsp:sp modelId="{FD9AE56C-A410-4A95-BBB2-39C894D3A4F7}">
      <dsp:nvSpPr>
        <dsp:cNvPr id="0" name=""/>
        <dsp:cNvSpPr/>
      </dsp:nvSpPr>
      <dsp:spPr>
        <a:xfrm>
          <a:off x="83553" y="2562114"/>
          <a:ext cx="1979472" cy="220241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lvl="0" algn="ctr" defTabSz="1244600">
            <a:lnSpc>
              <a:spcPct val="90000"/>
            </a:lnSpc>
            <a:spcBef>
              <a:spcPct val="0"/>
            </a:spcBef>
            <a:spcAft>
              <a:spcPct val="35000"/>
            </a:spcAft>
          </a:pPr>
          <a:endParaRPr lang="en-US" sz="2800" b="1" kern="1200" dirty="0" smtClean="0">
            <a:solidFill>
              <a:sysClr val="windowText" lastClr="000000"/>
            </a:solidFill>
          </a:endParaRPr>
        </a:p>
        <a:p>
          <a:pPr lvl="0" algn="ctr" defTabSz="1244600">
            <a:lnSpc>
              <a:spcPct val="90000"/>
            </a:lnSpc>
            <a:spcBef>
              <a:spcPct val="0"/>
            </a:spcBef>
            <a:spcAft>
              <a:spcPct val="35000"/>
            </a:spcAft>
          </a:pPr>
          <a:r>
            <a:rPr lang="en-US" sz="2300" b="1" kern="1200" dirty="0" smtClean="0">
              <a:solidFill>
                <a:sysClr val="windowText" lastClr="000000"/>
              </a:solidFill>
            </a:rPr>
            <a:t>Communication</a:t>
          </a:r>
          <a:endParaRPr lang="en-US" sz="2300" b="1" kern="1200" dirty="0">
            <a:solidFill>
              <a:sysClr val="windowText" lastClr="000000"/>
            </a:solidFill>
          </a:endParaRPr>
        </a:p>
      </dsp:txBody>
      <dsp:txXfrm>
        <a:off x="83553" y="2562114"/>
        <a:ext cx="1979472" cy="2202414"/>
      </dsp:txXfrm>
    </dsp:sp>
    <dsp:sp modelId="{21568D8E-9A0E-4144-9B6A-0668456664D0}">
      <dsp:nvSpPr>
        <dsp:cNvPr id="0" name=""/>
        <dsp:cNvSpPr/>
      </dsp:nvSpPr>
      <dsp:spPr>
        <a:xfrm>
          <a:off x="2246432" y="2562234"/>
          <a:ext cx="1819501" cy="220216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t" anchorCtr="0">
          <a:noAutofit/>
        </a:bodyPr>
        <a:lstStyle/>
        <a:p>
          <a:pPr lvl="0" algn="ctr" defTabSz="1155700">
            <a:lnSpc>
              <a:spcPct val="90000"/>
            </a:lnSpc>
            <a:spcBef>
              <a:spcPct val="0"/>
            </a:spcBef>
            <a:spcAft>
              <a:spcPct val="35000"/>
            </a:spcAft>
          </a:pPr>
          <a:endParaRPr lang="en-US" sz="2600" b="1" kern="1200" dirty="0" smtClean="0">
            <a:solidFill>
              <a:sysClr val="windowText" lastClr="000000"/>
            </a:solidFill>
          </a:endParaRPr>
        </a:p>
        <a:p>
          <a:pPr lvl="0" algn="ctr" defTabSz="1155700">
            <a:lnSpc>
              <a:spcPct val="90000"/>
            </a:lnSpc>
            <a:spcBef>
              <a:spcPct val="0"/>
            </a:spcBef>
            <a:spcAft>
              <a:spcPct val="35000"/>
            </a:spcAft>
          </a:pPr>
          <a:r>
            <a:rPr lang="en-US" sz="2600" b="1" kern="1200" dirty="0" smtClean="0">
              <a:solidFill>
                <a:sysClr val="windowText" lastClr="000000"/>
              </a:solidFill>
            </a:rPr>
            <a:t>Teamwork</a:t>
          </a:r>
          <a:endParaRPr lang="en-US" sz="2600" b="1" kern="1200" dirty="0">
            <a:solidFill>
              <a:sysClr val="windowText" lastClr="000000"/>
            </a:solidFill>
          </a:endParaRPr>
        </a:p>
      </dsp:txBody>
      <dsp:txXfrm>
        <a:off x="2246432" y="2562234"/>
        <a:ext cx="1819501" cy="2202169"/>
      </dsp:txXfrm>
    </dsp:sp>
    <dsp:sp modelId="{07E3CB03-AD3A-4616-B9D3-71712E19BFFE}">
      <dsp:nvSpPr>
        <dsp:cNvPr id="0" name=""/>
        <dsp:cNvSpPr/>
      </dsp:nvSpPr>
      <dsp:spPr>
        <a:xfrm>
          <a:off x="4236770" y="2570015"/>
          <a:ext cx="1816421" cy="220370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t" anchorCtr="0">
          <a:noAutofit/>
        </a:bodyPr>
        <a:lstStyle/>
        <a:p>
          <a:pPr lvl="0" algn="ctr" defTabSz="1155700">
            <a:lnSpc>
              <a:spcPct val="90000"/>
            </a:lnSpc>
            <a:spcBef>
              <a:spcPct val="0"/>
            </a:spcBef>
            <a:spcAft>
              <a:spcPct val="35000"/>
            </a:spcAft>
          </a:pPr>
          <a:endParaRPr lang="en-US" sz="2600" b="1" kern="1200" dirty="0" smtClean="0">
            <a:solidFill>
              <a:sysClr val="windowText" lastClr="000000"/>
            </a:solidFill>
          </a:endParaRPr>
        </a:p>
        <a:p>
          <a:pPr lvl="0" algn="ctr" defTabSz="1155700">
            <a:lnSpc>
              <a:spcPct val="90000"/>
            </a:lnSpc>
            <a:spcBef>
              <a:spcPct val="0"/>
            </a:spcBef>
            <a:spcAft>
              <a:spcPct val="35000"/>
            </a:spcAft>
          </a:pPr>
          <a:r>
            <a:rPr lang="en-US" sz="2600" b="1" kern="1200" dirty="0" smtClean="0">
              <a:solidFill>
                <a:sysClr val="windowText" lastClr="000000"/>
              </a:solidFill>
            </a:rPr>
            <a:t>Ethical Reasoning</a:t>
          </a:r>
          <a:endParaRPr lang="en-US" sz="2600" b="1" kern="1200" dirty="0">
            <a:solidFill>
              <a:sysClr val="windowText" lastClr="000000"/>
            </a:solidFill>
          </a:endParaRPr>
        </a:p>
      </dsp:txBody>
      <dsp:txXfrm>
        <a:off x="4236770" y="2570015"/>
        <a:ext cx="1816421" cy="2203703"/>
      </dsp:txXfrm>
    </dsp:sp>
    <dsp:sp modelId="{A5D873E4-DD5D-4545-8E68-611EE49361C9}">
      <dsp:nvSpPr>
        <dsp:cNvPr id="0" name=""/>
        <dsp:cNvSpPr/>
      </dsp:nvSpPr>
      <dsp:spPr>
        <a:xfrm>
          <a:off x="6283653" y="2570157"/>
          <a:ext cx="1801188" cy="220370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t" anchorCtr="0">
          <a:noAutofit/>
        </a:bodyPr>
        <a:lstStyle/>
        <a:p>
          <a:pPr lvl="0" algn="ctr" defTabSz="1155700">
            <a:lnSpc>
              <a:spcPct val="90000"/>
            </a:lnSpc>
            <a:spcBef>
              <a:spcPct val="0"/>
            </a:spcBef>
            <a:spcAft>
              <a:spcPct val="35000"/>
            </a:spcAft>
          </a:pPr>
          <a:endParaRPr lang="en-US" sz="2600" b="1" kern="1200" dirty="0" smtClean="0">
            <a:solidFill>
              <a:sysClr val="windowText" lastClr="000000"/>
            </a:solidFill>
          </a:endParaRPr>
        </a:p>
        <a:p>
          <a:pPr lvl="0" algn="ctr" defTabSz="1155700">
            <a:lnSpc>
              <a:spcPct val="90000"/>
            </a:lnSpc>
            <a:spcBef>
              <a:spcPct val="0"/>
            </a:spcBef>
            <a:spcAft>
              <a:spcPct val="35000"/>
            </a:spcAft>
          </a:pPr>
          <a:r>
            <a:rPr lang="en-US" sz="2600" b="1" kern="1200" dirty="0" smtClean="0">
              <a:solidFill>
                <a:sysClr val="windowText" lastClr="000000"/>
              </a:solidFill>
            </a:rPr>
            <a:t>Inquiry &amp; Analysis</a:t>
          </a:r>
          <a:endParaRPr lang="en-US" sz="2600" b="1" kern="1200" dirty="0">
            <a:solidFill>
              <a:sysClr val="windowText" lastClr="000000"/>
            </a:solidFill>
          </a:endParaRPr>
        </a:p>
      </dsp:txBody>
      <dsp:txXfrm>
        <a:off x="6283653" y="2570157"/>
        <a:ext cx="1801188" cy="2203703"/>
      </dsp:txXfrm>
    </dsp:sp>
    <dsp:sp modelId="{80597A2A-0476-432E-AB66-AFB08C183A86}">
      <dsp:nvSpPr>
        <dsp:cNvPr id="0" name=""/>
        <dsp:cNvSpPr/>
      </dsp:nvSpPr>
      <dsp:spPr>
        <a:xfrm>
          <a:off x="8272735" y="2570959"/>
          <a:ext cx="1793325" cy="220370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t" anchorCtr="0">
          <a:noAutofit/>
        </a:bodyPr>
        <a:lstStyle/>
        <a:p>
          <a:pPr lvl="0" algn="ctr" defTabSz="1155700">
            <a:lnSpc>
              <a:spcPct val="90000"/>
            </a:lnSpc>
            <a:spcBef>
              <a:spcPct val="0"/>
            </a:spcBef>
            <a:spcAft>
              <a:spcPct val="35000"/>
            </a:spcAft>
          </a:pPr>
          <a:endParaRPr lang="en-US" sz="2600" b="1" kern="1200" dirty="0" smtClean="0">
            <a:solidFill>
              <a:sysClr val="windowText" lastClr="000000"/>
            </a:solidFill>
          </a:endParaRPr>
        </a:p>
        <a:p>
          <a:pPr lvl="0" algn="ctr" defTabSz="1155700">
            <a:lnSpc>
              <a:spcPct val="90000"/>
            </a:lnSpc>
            <a:spcBef>
              <a:spcPct val="0"/>
            </a:spcBef>
            <a:spcAft>
              <a:spcPct val="35000"/>
            </a:spcAft>
          </a:pPr>
          <a:r>
            <a:rPr lang="en-US" sz="2600" b="1" kern="1200" dirty="0" smtClean="0">
              <a:solidFill>
                <a:sysClr val="windowText" lastClr="000000"/>
              </a:solidFill>
            </a:rPr>
            <a:t>Quantitative Literacy</a:t>
          </a:r>
        </a:p>
      </dsp:txBody>
      <dsp:txXfrm>
        <a:off x="8272735" y="2570959"/>
        <a:ext cx="1793325" cy="2203703"/>
      </dsp:txXfrm>
    </dsp:sp>
    <dsp:sp modelId="{F436C9F5-45B9-488D-93FD-9C40A12CCE04}">
      <dsp:nvSpPr>
        <dsp:cNvPr id="0" name=""/>
        <dsp:cNvSpPr/>
      </dsp:nvSpPr>
      <dsp:spPr>
        <a:xfrm>
          <a:off x="10295189" y="2551347"/>
          <a:ext cx="1822591" cy="220370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t" anchorCtr="0">
          <a:noAutofit/>
        </a:bodyPr>
        <a:lstStyle/>
        <a:p>
          <a:pPr lvl="0" algn="ctr" defTabSz="1155700">
            <a:lnSpc>
              <a:spcPct val="90000"/>
            </a:lnSpc>
            <a:spcBef>
              <a:spcPct val="0"/>
            </a:spcBef>
            <a:spcAft>
              <a:spcPct val="35000"/>
            </a:spcAft>
          </a:pPr>
          <a:endParaRPr lang="en-US" sz="2600" b="1" kern="1200" dirty="0" smtClean="0">
            <a:solidFill>
              <a:sysClr val="windowText" lastClr="000000"/>
            </a:solidFill>
          </a:endParaRPr>
        </a:p>
        <a:p>
          <a:pPr lvl="0" algn="ctr" defTabSz="1155700">
            <a:lnSpc>
              <a:spcPct val="90000"/>
            </a:lnSpc>
            <a:spcBef>
              <a:spcPct val="0"/>
            </a:spcBef>
            <a:spcAft>
              <a:spcPct val="35000"/>
            </a:spcAft>
          </a:pPr>
          <a:r>
            <a:rPr lang="en-US" sz="2600" b="1" kern="1200" dirty="0" smtClean="0">
              <a:solidFill>
                <a:sysClr val="windowText" lastClr="000000"/>
              </a:solidFill>
            </a:rPr>
            <a:t>Diverse Perspectives</a:t>
          </a:r>
          <a:endParaRPr lang="en-US" sz="2600" b="1" kern="1200" dirty="0">
            <a:solidFill>
              <a:sysClr val="windowText" lastClr="000000"/>
            </a:solidFill>
          </a:endParaRPr>
        </a:p>
      </dsp:txBody>
      <dsp:txXfrm>
        <a:off x="10295189" y="2551347"/>
        <a:ext cx="1822591" cy="22037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17298-364B-405D-A597-635DF3B3525D}" type="datetimeFigureOut">
              <a:rPr lang="en-US" smtClean="0"/>
              <a:t>11/19/2015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025E41-A61F-4320-96C7-96741F9A2F08}" type="slidenum">
              <a:rPr lang="en-US" smtClean="0"/>
              <a:t>‹#›</a:t>
            </a:fld>
            <a:endParaRPr lang="en-US"/>
          </a:p>
        </p:txBody>
      </p:sp>
    </p:spTree>
    <p:extLst>
      <p:ext uri="{BB962C8B-B14F-4D97-AF65-F5344CB8AC3E}">
        <p14:creationId xmlns:p14="http://schemas.microsoft.com/office/powerpoint/2010/main" val="155549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it.co1.qualtrics.com/SE/?SID=SV_es3IbCy0hVMdeG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it.co1.qualtrics.com/SE/?SID=SV_es3IbCy0hVMdeG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it.co1.qualtrics.com/SE/?SID=SV_cUO7kye0kK2YHx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 </a:t>
            </a:r>
          </a:p>
          <a:p>
            <a:r>
              <a:rPr lang="en-US" dirty="0" smtClean="0"/>
              <a:t>Welcome </a:t>
            </a:r>
          </a:p>
          <a:p>
            <a:r>
              <a:rPr lang="en-US" dirty="0" smtClean="0"/>
              <a:t>History</a:t>
            </a:r>
            <a:r>
              <a:rPr lang="en-US" baseline="0" dirty="0" smtClean="0"/>
              <a:t> of Leadership Academy at Oregon Tech</a:t>
            </a:r>
          </a:p>
          <a:p>
            <a:r>
              <a:rPr lang="en-US" baseline="0" dirty="0" smtClean="0"/>
              <a:t>Thank you to Sacramento State</a:t>
            </a:r>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a:t>
            </a:fld>
            <a:endParaRPr lang="en-US"/>
          </a:p>
        </p:txBody>
      </p:sp>
    </p:spTree>
    <p:extLst>
      <p:ext uri="{BB962C8B-B14F-4D97-AF65-F5344CB8AC3E}">
        <p14:creationId xmlns:p14="http://schemas.microsoft.com/office/powerpoint/2010/main" val="99820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10</a:t>
            </a:fld>
            <a:endParaRPr lang="en-US"/>
          </a:p>
        </p:txBody>
      </p:sp>
    </p:spTree>
    <p:extLst>
      <p:ext uri="{BB962C8B-B14F-4D97-AF65-F5344CB8AC3E}">
        <p14:creationId xmlns:p14="http://schemas.microsoft.com/office/powerpoint/2010/main" val="311544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11</a:t>
            </a:fld>
            <a:endParaRPr lang="en-US"/>
          </a:p>
        </p:txBody>
      </p:sp>
    </p:spTree>
    <p:extLst>
      <p:ext uri="{BB962C8B-B14F-4D97-AF65-F5344CB8AC3E}">
        <p14:creationId xmlns:p14="http://schemas.microsoft.com/office/powerpoint/2010/main" val="425755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12</a:t>
            </a:fld>
            <a:endParaRPr lang="en-US"/>
          </a:p>
        </p:txBody>
      </p:sp>
    </p:spTree>
    <p:extLst>
      <p:ext uri="{BB962C8B-B14F-4D97-AF65-F5344CB8AC3E}">
        <p14:creationId xmlns:p14="http://schemas.microsoft.com/office/powerpoint/2010/main" val="96268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2900" u="sng" dirty="0">
                <a:hlinkClick r:id="rId3"/>
              </a:rPr>
              <a:t>Register Now for the Leadership Academy!</a:t>
            </a:r>
            <a:endParaRPr lang="en-US" sz="2900" dirty="0"/>
          </a:p>
          <a:p>
            <a:r>
              <a:rPr lang="en-US" dirty="0" smtClean="0"/>
              <a:t>https://jfe.qualtrics.com/form/SV_es3IbCy0hVMdeGF </a:t>
            </a:r>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13</a:t>
            </a:fld>
            <a:endParaRPr lang="en-US"/>
          </a:p>
        </p:txBody>
      </p:sp>
    </p:spTree>
    <p:extLst>
      <p:ext uri="{BB962C8B-B14F-4D97-AF65-F5344CB8AC3E}">
        <p14:creationId xmlns:p14="http://schemas.microsoft.com/office/powerpoint/2010/main" val="210123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2900" u="sng" dirty="0">
                <a:hlinkClick r:id="rId3"/>
              </a:rPr>
              <a:t>Register Now for the Leadership Academy!</a:t>
            </a:r>
            <a:endParaRPr lang="en-US" sz="2900" dirty="0"/>
          </a:p>
          <a:p>
            <a:r>
              <a:rPr lang="en-US" dirty="0" smtClean="0"/>
              <a:t>https://jfe.qualtrics.com/form/SV_es3IbCy0hVMdeGF </a:t>
            </a:r>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14</a:t>
            </a:fld>
            <a:endParaRPr lang="en-US"/>
          </a:p>
        </p:txBody>
      </p:sp>
    </p:spTree>
    <p:extLst>
      <p:ext uri="{BB962C8B-B14F-4D97-AF65-F5344CB8AC3E}">
        <p14:creationId xmlns:p14="http://schemas.microsoft.com/office/powerpoint/2010/main" val="46113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https://oit.co1.qualtrics.com/SE/?SID=SV_cUO7kye0kK2YHxr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D025E41-A61F-4320-96C7-96741F9A2F08}" type="slidenum">
              <a:rPr lang="en-US" smtClean="0"/>
              <a:t>15</a:t>
            </a:fld>
            <a:endParaRPr lang="en-US"/>
          </a:p>
        </p:txBody>
      </p:sp>
    </p:spTree>
    <p:extLst>
      <p:ext uri="{BB962C8B-B14F-4D97-AF65-F5344CB8AC3E}">
        <p14:creationId xmlns:p14="http://schemas.microsoft.com/office/powerpoint/2010/main" val="145617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25E41-A61F-4320-96C7-96741F9A2F08}" type="slidenum">
              <a:rPr lang="en-US" smtClean="0"/>
              <a:t>16</a:t>
            </a:fld>
            <a:endParaRPr lang="en-US"/>
          </a:p>
        </p:txBody>
      </p:sp>
    </p:spTree>
    <p:extLst>
      <p:ext uri="{BB962C8B-B14F-4D97-AF65-F5344CB8AC3E}">
        <p14:creationId xmlns:p14="http://schemas.microsoft.com/office/powerpoint/2010/main" val="188133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Joseph- Mission and goals</a:t>
            </a:r>
          </a:p>
          <a:p>
            <a:endParaRPr lang="en-US" dirty="0" smtClean="0">
              <a:solidFill>
                <a:srgbClr val="FFFF00"/>
              </a:solidFill>
            </a:endParaRPr>
          </a:p>
          <a:p>
            <a:r>
              <a:rPr lang="en-US" dirty="0" smtClean="0">
                <a:solidFill>
                  <a:srgbClr val="FFFF00"/>
                </a:solidFill>
              </a:rPr>
              <a:t>Sac </a:t>
            </a:r>
            <a:r>
              <a:rPr lang="en-US" dirty="0">
                <a:solidFill>
                  <a:srgbClr val="FFFF00"/>
                </a:solidFill>
              </a:rPr>
              <a:t>State</a:t>
            </a:r>
          </a:p>
          <a:p>
            <a:r>
              <a:rPr lang="en-US" dirty="0">
                <a:solidFill>
                  <a:srgbClr val="FFFF00"/>
                </a:solidFill>
              </a:rPr>
              <a:t>“It is designed to develop students’ leadership and professional skills, serve as a foundation for involvement in campus life, and promote retention, academic success, and graduation.”</a:t>
            </a:r>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2</a:t>
            </a:fld>
            <a:endParaRPr lang="en-US"/>
          </a:p>
        </p:txBody>
      </p:sp>
    </p:spTree>
    <p:extLst>
      <p:ext uri="{BB962C8B-B14F-4D97-AF65-F5344CB8AC3E}">
        <p14:creationId xmlns:p14="http://schemas.microsoft.com/office/powerpoint/2010/main" val="374733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from sac</a:t>
            </a:r>
            <a:r>
              <a:rPr lang="en-US" baseline="0" dirty="0" smtClean="0"/>
              <a:t> state</a:t>
            </a:r>
          </a:p>
          <a:p>
            <a:endParaRPr lang="en-US" baseline="0" dirty="0" smtClean="0"/>
          </a:p>
          <a:p>
            <a:pPr marL="349415" indent="-349415">
              <a:lnSpc>
                <a:spcPct val="150000"/>
              </a:lnSpc>
              <a:buFont typeface="Arial" pitchFamily="34" charset="0"/>
              <a:buChar char="•"/>
            </a:pPr>
            <a:r>
              <a:rPr lang="en-US" sz="2000" dirty="0">
                <a:latin typeface="Myriad Pro" pitchFamily="34" charset="0"/>
                <a:ea typeface="Fontastique" pitchFamily="2" charset="0"/>
              </a:rPr>
              <a:t>Assessment Practices</a:t>
            </a:r>
          </a:p>
          <a:p>
            <a:pPr marL="815302" lvl="1" indent="-349415">
              <a:lnSpc>
                <a:spcPct val="150000"/>
              </a:lnSpc>
              <a:buFont typeface="Arial" pitchFamily="34" charset="0"/>
              <a:buChar char="•"/>
            </a:pPr>
            <a:r>
              <a:rPr lang="en-US" sz="2000" dirty="0">
                <a:latin typeface="Myriad Pro" pitchFamily="34" charset="0"/>
                <a:ea typeface="Fontastique" pitchFamily="2" charset="0"/>
              </a:rPr>
              <a:t>Qualitative Data</a:t>
            </a:r>
          </a:p>
          <a:p>
            <a:pPr marL="1281189" lvl="2" indent="-349415">
              <a:lnSpc>
                <a:spcPct val="150000"/>
              </a:lnSpc>
              <a:buFont typeface="Arial" pitchFamily="34" charset="0"/>
              <a:buChar char="•"/>
            </a:pPr>
            <a:r>
              <a:rPr lang="en-US" sz="2000" dirty="0">
                <a:latin typeface="Myriad Pro" pitchFamily="34" charset="0"/>
                <a:ea typeface="Fontastique" pitchFamily="2" charset="0"/>
              </a:rPr>
              <a:t>Workshop Written Reflections</a:t>
            </a:r>
          </a:p>
          <a:p>
            <a:pPr marL="1281189" lvl="2" indent="-349415">
              <a:lnSpc>
                <a:spcPct val="150000"/>
              </a:lnSpc>
              <a:buFont typeface="Arial" pitchFamily="34" charset="0"/>
              <a:buChar char="•"/>
            </a:pPr>
            <a:r>
              <a:rPr lang="en-US" sz="2000" dirty="0">
                <a:latin typeface="Myriad Pro" pitchFamily="34" charset="0"/>
                <a:ea typeface="Fontastique" pitchFamily="2" charset="0"/>
              </a:rPr>
              <a:t>Video Reflections</a:t>
            </a:r>
          </a:p>
          <a:p>
            <a:pPr marL="815302" lvl="1" indent="-349415">
              <a:lnSpc>
                <a:spcPct val="150000"/>
              </a:lnSpc>
              <a:buFont typeface="Arial" pitchFamily="34" charset="0"/>
              <a:buChar char="•"/>
            </a:pPr>
            <a:r>
              <a:rPr lang="en-US" sz="2000" dirty="0">
                <a:latin typeface="Myriad Pro" pitchFamily="34" charset="0"/>
                <a:ea typeface="Fontastique" pitchFamily="2" charset="0"/>
              </a:rPr>
              <a:t>Quantitative Data</a:t>
            </a:r>
          </a:p>
          <a:p>
            <a:pPr marL="1281189" lvl="2" indent="-349415">
              <a:lnSpc>
                <a:spcPct val="150000"/>
              </a:lnSpc>
              <a:buFont typeface="Arial" pitchFamily="34" charset="0"/>
              <a:buChar char="•"/>
            </a:pPr>
            <a:r>
              <a:rPr lang="en-US" sz="2000" dirty="0">
                <a:latin typeface="Myriad Pro" pitchFamily="34" charset="0"/>
                <a:ea typeface="Fontastique" pitchFamily="2" charset="0"/>
              </a:rPr>
              <a:t>Multi-Institutional Study of Leadership</a:t>
            </a:r>
          </a:p>
          <a:p>
            <a:pPr marL="1281189" lvl="2" indent="-349415">
              <a:lnSpc>
                <a:spcPct val="150000"/>
              </a:lnSpc>
              <a:buFont typeface="Arial" pitchFamily="34" charset="0"/>
              <a:buChar char="•"/>
            </a:pPr>
            <a:r>
              <a:rPr lang="en-US" sz="2000" dirty="0">
                <a:latin typeface="Myriad Pro" pitchFamily="34" charset="0"/>
                <a:ea typeface="Fontastique" pitchFamily="2" charset="0"/>
              </a:rPr>
              <a:t>Office of Institutional Research Reports</a:t>
            </a:r>
          </a:p>
          <a:p>
            <a:pPr marL="1281189" lvl="2" indent="-349415">
              <a:lnSpc>
                <a:spcPct val="150000"/>
              </a:lnSpc>
              <a:buFont typeface="Arial" pitchFamily="34" charset="0"/>
              <a:buChar char="•"/>
            </a:pPr>
            <a:r>
              <a:rPr lang="en-US" sz="2000" dirty="0">
                <a:latin typeface="Myriad Pro" pitchFamily="34" charset="0"/>
                <a:ea typeface="Fontastique" pitchFamily="2" charset="0"/>
              </a:rPr>
              <a:t>Use the Socially Responsible Leadership Scale (SRLS)  </a:t>
            </a:r>
          </a:p>
          <a:p>
            <a:pPr marL="931774" lvl="2">
              <a:lnSpc>
                <a:spcPct val="150000"/>
              </a:lnSpc>
            </a:pPr>
            <a:endParaRPr lang="en-US" sz="2000" dirty="0">
              <a:latin typeface="Myriad Pro" pitchFamily="34" charset="0"/>
              <a:ea typeface="Fontastique" pitchFamily="2" charset="0"/>
            </a:endParaRPr>
          </a:p>
          <a:p>
            <a:r>
              <a:rPr lang="en-US" dirty="0" smtClean="0"/>
              <a:t>S/W</a:t>
            </a:r>
            <a:r>
              <a:rPr lang="en-US" baseline="0" dirty="0" smtClean="0"/>
              <a:t> – What does your office do well? What is your office known for? Where do you spend most of your time and resources? </a:t>
            </a:r>
          </a:p>
          <a:p>
            <a:endParaRPr lang="en-US" baseline="0" dirty="0" smtClean="0"/>
          </a:p>
          <a:p>
            <a:r>
              <a:rPr lang="en-US" baseline="0" dirty="0" smtClean="0"/>
              <a:t>O/T – Who do you already have partnerships with? What other partnerships could you build that would be mutually beneficial? What would these partnerships entail? </a:t>
            </a:r>
          </a:p>
          <a:p>
            <a:endParaRPr lang="en-US" baseline="0" dirty="0" smtClean="0"/>
          </a:p>
          <a:p>
            <a:r>
              <a:rPr lang="en-US" baseline="0" dirty="0" smtClean="0"/>
              <a:t>What is your vision for your program at your institution? </a:t>
            </a:r>
          </a:p>
          <a:p>
            <a:endParaRPr lang="en-US" baseline="0" dirty="0" smtClean="0"/>
          </a:p>
          <a:p>
            <a:r>
              <a:rPr lang="en-US" baseline="0" dirty="0" smtClean="0"/>
              <a:t>Challenge - You have no funding for your leadership program, what aspects (or would any aspects) of your program change?</a:t>
            </a:r>
          </a:p>
          <a:p>
            <a:pPr marL="931774" lvl="2">
              <a:lnSpc>
                <a:spcPct val="150000"/>
              </a:lnSpc>
            </a:pPr>
            <a:endParaRPr lang="en-US" sz="2000" b="1" dirty="0">
              <a:latin typeface="Myriad Pro" pitchFamily="34" charset="0"/>
              <a:ea typeface="Fontastique" pitchFamily="2" charset="0"/>
            </a:endParaRPr>
          </a:p>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3</a:t>
            </a:fld>
            <a:endParaRPr lang="en-US"/>
          </a:p>
        </p:txBody>
      </p:sp>
    </p:spTree>
    <p:extLst>
      <p:ext uri="{BB962C8B-B14F-4D97-AF65-F5344CB8AC3E}">
        <p14:creationId xmlns:p14="http://schemas.microsoft.com/office/powerpoint/2010/main" val="360063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a model from the Sacramento State’s Leadership Initiative and adapting it to our 6 ISLOs, we have identified these 6 “areas of growth” which will be the pillars of Oregon Tech’s Leadership Academy.  These 6 topics have been selected to help </a:t>
            </a:r>
          </a:p>
          <a:p>
            <a:endParaRPr lang="en-US" baseline="0" dirty="0" smtClean="0"/>
          </a:p>
          <a:p>
            <a:r>
              <a:rPr lang="en-US" baseline="0" dirty="0" smtClean="0"/>
              <a:t>CSUF-</a:t>
            </a:r>
          </a:p>
          <a:p>
            <a:pPr fontAlgn="base"/>
            <a:r>
              <a:rPr lang="en-US" dirty="0"/>
              <a:t>Servant Leadership</a:t>
            </a:r>
          </a:p>
          <a:p>
            <a:pPr fontAlgn="base"/>
            <a:r>
              <a:rPr lang="en-US" b="1" dirty="0"/>
              <a:t>Commitment to Servant Leadership</a:t>
            </a:r>
          </a:p>
          <a:p>
            <a:pPr fontAlgn="base"/>
            <a:r>
              <a:rPr lang="en-US" dirty="0"/>
              <a:t>Can we simply volunteer to help those in need without also working to understand the underlying injustices or exploring the social and political issues involved? Here at Volunteer Service Programs we asked ourselves that very question. The answer came with the creation of Students ACT, a student-driven social action group focused on education, empowerment and action. Working collaboratively with other student organizations, campus departments, and off-campus agencies, Students ACT coordinates an annual Social Justice Summit and other educational programming. Moreover, all the projects here at the Volunteer Service Programs from Community Connection to Project Earth are more than one day volunteer events; they provide opportunities to serve the community, while also illuminating the root causes of problems facing our world. It is in the act of providing service and the dedication to directly addressing social issues that students here on campus are working to create lasting change. Our motto, “It’s Your World... Change It,” is not just an empty promise. It is what we believe.</a:t>
            </a:r>
          </a:p>
          <a:p>
            <a:pPr fontAlgn="base"/>
            <a:r>
              <a:rPr lang="en-US" b="1" dirty="0"/>
              <a:t>4 Pillars of Servant Leadership</a:t>
            </a:r>
          </a:p>
          <a:p>
            <a:pPr fontAlgn="base"/>
            <a:r>
              <a:rPr lang="en-US" dirty="0"/>
              <a:t>Leadership through SERVICE</a:t>
            </a:r>
          </a:p>
          <a:p>
            <a:pPr fontAlgn="base"/>
            <a:r>
              <a:rPr lang="en-US" dirty="0"/>
              <a:t>Leadership through CIVIC ENGAGEMENT</a:t>
            </a:r>
          </a:p>
          <a:p>
            <a:pPr fontAlgn="base"/>
            <a:r>
              <a:rPr lang="en-US" dirty="0"/>
              <a:t>Leadership through ADVOCACY &amp; ACTIVISM</a:t>
            </a:r>
          </a:p>
          <a:p>
            <a:pPr fontAlgn="base"/>
            <a:r>
              <a:rPr lang="en-US" dirty="0"/>
              <a:t>Leadership through APPLICATION OF ACADEMIC KNOWLEDGE &amp; SKILL</a:t>
            </a:r>
          </a:p>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4</a:t>
            </a:fld>
            <a:endParaRPr lang="en-US"/>
          </a:p>
        </p:txBody>
      </p:sp>
    </p:spTree>
    <p:extLst>
      <p:ext uri="{BB962C8B-B14F-4D97-AF65-F5344CB8AC3E}">
        <p14:creationId xmlns:p14="http://schemas.microsoft.com/office/powerpoint/2010/main" val="31345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CSUF-</a:t>
            </a:r>
          </a:p>
          <a:p>
            <a:pPr fontAlgn="base"/>
            <a:r>
              <a:rPr lang="en-US" dirty="0"/>
              <a:t>Servant Leadership</a:t>
            </a:r>
          </a:p>
          <a:p>
            <a:pPr fontAlgn="base"/>
            <a:r>
              <a:rPr lang="en-US" b="1" dirty="0"/>
              <a:t>Commitment to Servant Leadership</a:t>
            </a:r>
          </a:p>
          <a:p>
            <a:pPr fontAlgn="base"/>
            <a:r>
              <a:rPr lang="en-US" dirty="0"/>
              <a:t>Can we simply volunteer to help those in need without also working to understand the underlying injustices or exploring the social and political issues involved? Here at Volunteer Service Programs we asked ourselves that very question. The answer came with the creation of Students ACT, a student-driven social action group focused on education, empowerment and action. Working collaboratively with other student organizations, campus departments, and off-campus agencies, Students ACT coordinates an annual Social Justice Summit and other educational programming. Moreover, all the projects here at the Volunteer Service Programs from Community Connection to Project Earth are more than one day volunteer events; they provide opportunities to serve the community, while also illuminating the root causes of problems facing our world. It is in the act of providing service and the dedication to directly addressing social issues that students here on campus are working to create lasting change. Our motto, “It’s Your World... Change It,” is not just an empty promise. It is what we believe.</a:t>
            </a:r>
          </a:p>
          <a:p>
            <a:pPr fontAlgn="base"/>
            <a:r>
              <a:rPr lang="en-US" b="1" dirty="0"/>
              <a:t>4 Pillars of Servant Leadership</a:t>
            </a:r>
          </a:p>
          <a:p>
            <a:pPr fontAlgn="base"/>
            <a:r>
              <a:rPr lang="en-US" dirty="0"/>
              <a:t>Leadership through SERVICE</a:t>
            </a:r>
          </a:p>
          <a:p>
            <a:pPr fontAlgn="base"/>
            <a:r>
              <a:rPr lang="en-US" dirty="0"/>
              <a:t>Leadership through CIVIC ENGAGEMENT</a:t>
            </a:r>
          </a:p>
          <a:p>
            <a:pPr fontAlgn="base"/>
            <a:r>
              <a:rPr lang="en-US" dirty="0"/>
              <a:t>Leadership through ADVOCACY &amp; ACTIVISM</a:t>
            </a:r>
          </a:p>
          <a:p>
            <a:pPr fontAlgn="base"/>
            <a:r>
              <a:rPr lang="en-US" dirty="0"/>
              <a:t>Leadership through APPLICATION OF ACADEMIC KNOWLEDGE &amp; SKILL</a:t>
            </a:r>
          </a:p>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5</a:t>
            </a:fld>
            <a:endParaRPr lang="en-US"/>
          </a:p>
        </p:txBody>
      </p:sp>
    </p:spTree>
    <p:extLst>
      <p:ext uri="{BB962C8B-B14F-4D97-AF65-F5344CB8AC3E}">
        <p14:creationId xmlns:p14="http://schemas.microsoft.com/office/powerpoint/2010/main" val="12514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6</a:t>
            </a:fld>
            <a:endParaRPr lang="en-US"/>
          </a:p>
        </p:txBody>
      </p:sp>
    </p:spTree>
    <p:extLst>
      <p:ext uri="{BB962C8B-B14F-4D97-AF65-F5344CB8AC3E}">
        <p14:creationId xmlns:p14="http://schemas.microsoft.com/office/powerpoint/2010/main" val="129538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are starting late in academic</a:t>
            </a:r>
            <a:r>
              <a:rPr lang="en-US" baseline="0" dirty="0" smtClean="0"/>
              <a:t> year, we have condensed the number of events</a:t>
            </a:r>
            <a:endParaRPr lang="en-US" dirty="0" smtClean="0"/>
          </a:p>
          <a:p>
            <a:endParaRPr lang="en-US" dirty="0" smtClean="0"/>
          </a:p>
          <a:p>
            <a:r>
              <a:rPr lang="en-US" dirty="0" smtClean="0"/>
              <a:t>15 events= 1 pe</a:t>
            </a:r>
            <a:r>
              <a:rPr lang="en-US" baseline="0" dirty="0" smtClean="0"/>
              <a:t>r week for the rest of the 2015 (no dead week/finals/break)</a:t>
            </a:r>
          </a:p>
          <a:p>
            <a:pPr defTabSz="931774">
              <a:defRPr/>
            </a:pPr>
            <a:r>
              <a:rPr lang="en-US" baseline="0" dirty="0" smtClean="0"/>
              <a:t>27 weeks in the full academic year (no dead week/finals/break)</a:t>
            </a:r>
          </a:p>
          <a:p>
            <a:pPr defTabSz="931774">
              <a:defRPr/>
            </a:pPr>
            <a:r>
              <a:rPr lang="en-US" baseline="0" dirty="0" smtClean="0"/>
              <a:t>I think we can keep it at 15 for 2015-2016</a:t>
            </a:r>
          </a:p>
          <a:p>
            <a:r>
              <a:rPr lang="en-US" dirty="0" smtClean="0"/>
              <a:t>That’s</a:t>
            </a:r>
            <a:r>
              <a:rPr lang="en-US" baseline="0" dirty="0" smtClean="0"/>
              <a:t> about 1 event every 2 weeks</a:t>
            </a:r>
          </a:p>
          <a:p>
            <a:endParaRPr lang="en-US" baseline="0" dirty="0" smtClean="0"/>
          </a:p>
          <a:p>
            <a:r>
              <a:rPr lang="en-US" sz="3200" dirty="0" smtClean="0"/>
              <a:t>Year 1: 10 Points</a:t>
            </a:r>
          </a:p>
          <a:p>
            <a:pPr lvl="1"/>
            <a:r>
              <a:rPr lang="en-US" sz="2800" dirty="0" smtClean="0"/>
              <a:t>10 Qualifying Events</a:t>
            </a:r>
          </a:p>
          <a:p>
            <a:pPr lvl="2"/>
            <a:r>
              <a:rPr lang="en-US" sz="2400" dirty="0" smtClean="0"/>
              <a:t>1 Qualifying Event from each development category</a:t>
            </a:r>
          </a:p>
          <a:p>
            <a:pPr lvl="2"/>
            <a:r>
              <a:rPr lang="en-US" sz="2400" dirty="0" smtClean="0"/>
              <a:t>4 “Elective Opportunities”</a:t>
            </a:r>
          </a:p>
          <a:p>
            <a:pPr lvl="2"/>
            <a:r>
              <a:rPr lang="en-US" sz="2400" dirty="0" smtClean="0"/>
              <a:t>Leadership Academy will provide at least 1 workshop for each ISLO</a:t>
            </a:r>
          </a:p>
          <a:p>
            <a:pPr lvl="3"/>
            <a:r>
              <a:rPr lang="en-US" sz="2000" dirty="0" smtClean="0"/>
              <a:t>These will be repeated multiple times over Winter and Spring terms to accommodate as many schedules as possible. </a:t>
            </a:r>
          </a:p>
          <a:p>
            <a:endParaRPr lang="en-US" baseline="0" dirty="0" smtClean="0"/>
          </a:p>
        </p:txBody>
      </p:sp>
      <p:sp>
        <p:nvSpPr>
          <p:cNvPr id="4" name="Slide Number Placeholder 3"/>
          <p:cNvSpPr>
            <a:spLocks noGrp="1"/>
          </p:cNvSpPr>
          <p:nvPr>
            <p:ph type="sldNum" sz="quarter" idx="10"/>
          </p:nvPr>
        </p:nvSpPr>
        <p:spPr/>
        <p:txBody>
          <a:bodyPr/>
          <a:lstStyle/>
          <a:p>
            <a:fld id="{BD025E41-A61F-4320-96C7-96741F9A2F08}" type="slidenum">
              <a:rPr lang="en-US" smtClean="0"/>
              <a:t>7</a:t>
            </a:fld>
            <a:endParaRPr lang="en-US"/>
          </a:p>
        </p:txBody>
      </p:sp>
    </p:spTree>
    <p:extLst>
      <p:ext uri="{BB962C8B-B14F-4D97-AF65-F5344CB8AC3E}">
        <p14:creationId xmlns:p14="http://schemas.microsoft.com/office/powerpoint/2010/main" val="338273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time commitment? </a:t>
            </a:r>
          </a:p>
          <a:p>
            <a:r>
              <a:rPr lang="en-US" dirty="0" smtClean="0"/>
              <a:t>15 events=</a:t>
            </a:r>
            <a:r>
              <a:rPr lang="en-US" baseline="0" dirty="0" smtClean="0"/>
              <a:t> less than 1 per week over the course of the entire academic year</a:t>
            </a:r>
          </a:p>
          <a:p>
            <a:r>
              <a:rPr lang="en-US" baseline="0" dirty="0" smtClean="0"/>
              <a:t>Just over 1 event every 2 weeks</a:t>
            </a:r>
          </a:p>
          <a:p>
            <a:r>
              <a:rPr lang="en-US" baseline="0" dirty="0" smtClean="0"/>
              <a:t>15 events/ 27 weeks = 55%</a:t>
            </a:r>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8</a:t>
            </a:fld>
            <a:endParaRPr lang="en-US"/>
          </a:p>
        </p:txBody>
      </p:sp>
    </p:spTree>
    <p:extLst>
      <p:ext uri="{BB962C8B-B14F-4D97-AF65-F5344CB8AC3E}">
        <p14:creationId xmlns:p14="http://schemas.microsoft.com/office/powerpoint/2010/main" val="8699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25E41-A61F-4320-96C7-96741F9A2F08}" type="slidenum">
              <a:rPr lang="en-US" smtClean="0"/>
              <a:t>9</a:t>
            </a:fld>
            <a:endParaRPr lang="en-US"/>
          </a:p>
        </p:txBody>
      </p:sp>
    </p:spTree>
    <p:extLst>
      <p:ext uri="{BB962C8B-B14F-4D97-AF65-F5344CB8AC3E}">
        <p14:creationId xmlns:p14="http://schemas.microsoft.com/office/powerpoint/2010/main" val="327861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94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11/19/2015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5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93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498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5990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47335C-0450-40D7-8612-B3203BED4F28}" type="datetimeFigureOut">
              <a:rPr lang="en-US" smtClean="0"/>
              <a:t>11/19/2015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235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46A105-2A1C-4284-B4EA-07CF89B1A393}" type="datetimeFigureOut">
              <a:rPr lang="en-US" smtClean="0"/>
              <a:t>11/19/2015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3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46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2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13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11/19/2015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171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11/19/2015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17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11/19/2015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50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6CB97F8-6CEB-469B-AFCC-889F2A2B1D5A}" type="datetimeFigureOut">
              <a:rPr lang="en-US" smtClean="0"/>
              <a:t>11/19/2015</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74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11/19/2015</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867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E665CEB-0076-4E37-B880-BCEA9784DE0A}" type="datetimeFigureOut">
              <a:rPr lang="en-US" smtClean="0"/>
              <a:t>11/19/2015</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28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11/19/2015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820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0D914D-B099-4142-A885-11F276715148}" type="datetimeFigureOut">
              <a:rPr lang="en-US" smtClean="0"/>
              <a:t>11/19/2015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75816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oit.co1.qualtrics.com/SE/?SID=SV_es3IbCy0hVMdeG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oit.co1.qualtrics.com/SE/?SID=SV_cUO7kye0kK2YHx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mailto:josie.Hudspeth@oit.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10517641" cy="3329581"/>
          </a:xfrm>
        </p:spPr>
        <p:txBody>
          <a:bodyPr/>
          <a:lstStyle/>
          <a:p>
            <a:r>
              <a:rPr lang="en-US" dirty="0" smtClean="0"/>
              <a:t>Leadership Academy</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348" y="31213"/>
            <a:ext cx="4952529" cy="5176877"/>
          </a:xfrm>
          <a:prstGeom prst="rect">
            <a:avLst/>
          </a:prstGeom>
        </p:spPr>
      </p:pic>
    </p:spTree>
    <p:extLst>
      <p:ext uri="{BB962C8B-B14F-4D97-AF65-F5344CB8AC3E}">
        <p14:creationId xmlns:p14="http://schemas.microsoft.com/office/powerpoint/2010/main" val="238399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19" y="200576"/>
            <a:ext cx="11271950" cy="648294"/>
          </a:xfrm>
        </p:spPr>
        <p:txBody>
          <a:bodyPr/>
          <a:lstStyle/>
          <a:p>
            <a:pPr algn="ctr"/>
            <a:r>
              <a:rPr lang="en-US" dirty="0"/>
              <a:t>Long Term Plan: 4 Year Certificate</a:t>
            </a:r>
          </a:p>
        </p:txBody>
      </p:sp>
      <p:sp>
        <p:nvSpPr>
          <p:cNvPr id="7" name="Freeform 6"/>
          <p:cNvSpPr/>
          <p:nvPr/>
        </p:nvSpPr>
        <p:spPr>
          <a:xfrm rot="13176439">
            <a:off x="4102792" y="2035489"/>
            <a:ext cx="3157688" cy="3313143"/>
          </a:xfrm>
          <a:custGeom>
            <a:avLst/>
            <a:gdLst>
              <a:gd name="connsiteX0" fmla="*/ 1718344 w 2296493"/>
              <a:gd name="connsiteY0" fmla="*/ 581643 h 2296493"/>
              <a:gd name="connsiteX1" fmla="*/ 2057154 w 2296493"/>
              <a:gd name="connsiteY1" fmla="*/ 479532 h 2296493"/>
              <a:gd name="connsiteX2" fmla="*/ 2181824 w 2296493"/>
              <a:gd name="connsiteY2" fmla="*/ 695466 h 2296493"/>
              <a:gd name="connsiteX3" fmla="*/ 1923988 w 2296493"/>
              <a:gd name="connsiteY3" fmla="*/ 937829 h 2296493"/>
              <a:gd name="connsiteX4" fmla="*/ 1923988 w 2296493"/>
              <a:gd name="connsiteY4" fmla="*/ 1358664 h 2296493"/>
              <a:gd name="connsiteX5" fmla="*/ 2181824 w 2296493"/>
              <a:gd name="connsiteY5" fmla="*/ 1601027 h 2296493"/>
              <a:gd name="connsiteX6" fmla="*/ 2057154 w 2296493"/>
              <a:gd name="connsiteY6" fmla="*/ 1816961 h 2296493"/>
              <a:gd name="connsiteX7" fmla="*/ 1718344 w 2296493"/>
              <a:gd name="connsiteY7" fmla="*/ 1714850 h 2296493"/>
              <a:gd name="connsiteX8" fmla="*/ 1353890 w 2296493"/>
              <a:gd name="connsiteY8" fmla="*/ 1925267 h 2296493"/>
              <a:gd name="connsiteX9" fmla="*/ 1272916 w 2296493"/>
              <a:gd name="connsiteY9" fmla="*/ 2269741 h 2296493"/>
              <a:gd name="connsiteX10" fmla="*/ 1023577 w 2296493"/>
              <a:gd name="connsiteY10" fmla="*/ 2269741 h 2296493"/>
              <a:gd name="connsiteX11" fmla="*/ 942602 w 2296493"/>
              <a:gd name="connsiteY11" fmla="*/ 1925267 h 2296493"/>
              <a:gd name="connsiteX12" fmla="*/ 578148 w 2296493"/>
              <a:gd name="connsiteY12" fmla="*/ 1714850 h 2296493"/>
              <a:gd name="connsiteX13" fmla="*/ 239339 w 2296493"/>
              <a:gd name="connsiteY13" fmla="*/ 1816961 h 2296493"/>
              <a:gd name="connsiteX14" fmla="*/ 114669 w 2296493"/>
              <a:gd name="connsiteY14" fmla="*/ 1601027 h 2296493"/>
              <a:gd name="connsiteX15" fmla="*/ 372505 w 2296493"/>
              <a:gd name="connsiteY15" fmla="*/ 1358664 h 2296493"/>
              <a:gd name="connsiteX16" fmla="*/ 372505 w 2296493"/>
              <a:gd name="connsiteY16" fmla="*/ 937829 h 2296493"/>
              <a:gd name="connsiteX17" fmla="*/ 114669 w 2296493"/>
              <a:gd name="connsiteY17" fmla="*/ 695466 h 2296493"/>
              <a:gd name="connsiteX18" fmla="*/ 239339 w 2296493"/>
              <a:gd name="connsiteY18" fmla="*/ 479532 h 2296493"/>
              <a:gd name="connsiteX19" fmla="*/ 578149 w 2296493"/>
              <a:gd name="connsiteY19" fmla="*/ 581643 h 2296493"/>
              <a:gd name="connsiteX20" fmla="*/ 942603 w 2296493"/>
              <a:gd name="connsiteY20" fmla="*/ 371226 h 2296493"/>
              <a:gd name="connsiteX21" fmla="*/ 1023577 w 2296493"/>
              <a:gd name="connsiteY21" fmla="*/ 26752 h 2296493"/>
              <a:gd name="connsiteX22" fmla="*/ 1272916 w 2296493"/>
              <a:gd name="connsiteY22" fmla="*/ 26752 h 2296493"/>
              <a:gd name="connsiteX23" fmla="*/ 1353891 w 2296493"/>
              <a:gd name="connsiteY23" fmla="*/ 371226 h 2296493"/>
              <a:gd name="connsiteX24" fmla="*/ 1718345 w 2296493"/>
              <a:gd name="connsiteY24" fmla="*/ 581643 h 2296493"/>
              <a:gd name="connsiteX25" fmla="*/ 1718344 w 2296493"/>
              <a:gd name="connsiteY25" fmla="*/ 581643 h 229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96493" h="2296493">
                <a:moveTo>
                  <a:pt x="1718344" y="581643"/>
                </a:moveTo>
                <a:lnTo>
                  <a:pt x="2057154" y="479532"/>
                </a:lnTo>
                <a:lnTo>
                  <a:pt x="2181824" y="695466"/>
                </a:lnTo>
                <a:lnTo>
                  <a:pt x="1923988" y="937829"/>
                </a:lnTo>
                <a:cubicBezTo>
                  <a:pt x="1961363" y="1075618"/>
                  <a:pt x="1961363" y="1220875"/>
                  <a:pt x="1923988" y="1358664"/>
                </a:cubicBezTo>
                <a:lnTo>
                  <a:pt x="2181824" y="1601027"/>
                </a:lnTo>
                <a:lnTo>
                  <a:pt x="2057154" y="1816961"/>
                </a:lnTo>
                <a:lnTo>
                  <a:pt x="1718344" y="1714850"/>
                </a:lnTo>
                <a:cubicBezTo>
                  <a:pt x="1617703" y="1816112"/>
                  <a:pt x="1491906" y="1888741"/>
                  <a:pt x="1353890" y="1925267"/>
                </a:cubicBezTo>
                <a:lnTo>
                  <a:pt x="1272916" y="2269741"/>
                </a:lnTo>
                <a:lnTo>
                  <a:pt x="1023577" y="2269741"/>
                </a:lnTo>
                <a:lnTo>
                  <a:pt x="942602" y="1925267"/>
                </a:lnTo>
                <a:cubicBezTo>
                  <a:pt x="804586" y="1888740"/>
                  <a:pt x="678790" y="1816111"/>
                  <a:pt x="578148" y="1714850"/>
                </a:cubicBezTo>
                <a:lnTo>
                  <a:pt x="239339" y="1816961"/>
                </a:lnTo>
                <a:lnTo>
                  <a:pt x="114669" y="1601027"/>
                </a:lnTo>
                <a:lnTo>
                  <a:pt x="372505" y="1358664"/>
                </a:lnTo>
                <a:cubicBezTo>
                  <a:pt x="335130" y="1220875"/>
                  <a:pt x="335130" y="1075618"/>
                  <a:pt x="372505" y="937829"/>
                </a:cubicBezTo>
                <a:lnTo>
                  <a:pt x="114669" y="695466"/>
                </a:lnTo>
                <a:lnTo>
                  <a:pt x="239339" y="479532"/>
                </a:lnTo>
                <a:lnTo>
                  <a:pt x="578149" y="581643"/>
                </a:lnTo>
                <a:cubicBezTo>
                  <a:pt x="678790" y="480381"/>
                  <a:pt x="804587" y="407752"/>
                  <a:pt x="942603" y="371226"/>
                </a:cubicBezTo>
                <a:lnTo>
                  <a:pt x="1023577" y="26752"/>
                </a:lnTo>
                <a:lnTo>
                  <a:pt x="1272916" y="26752"/>
                </a:lnTo>
                <a:lnTo>
                  <a:pt x="1353891" y="371226"/>
                </a:lnTo>
                <a:cubicBezTo>
                  <a:pt x="1491907" y="407753"/>
                  <a:pt x="1617703" y="480382"/>
                  <a:pt x="1718345" y="581643"/>
                </a:cubicBezTo>
                <a:lnTo>
                  <a:pt x="1718344" y="581643"/>
                </a:lnTo>
                <a:close/>
              </a:path>
            </a:pathLst>
          </a:custGeom>
          <a:solidFill>
            <a:schemeClr val="accent5">
              <a:lumMod val="75000"/>
            </a:schemeClr>
          </a:solidFill>
          <a:ln>
            <a:solidFill>
              <a:srgbClr val="0B215C"/>
            </a:solidFill>
          </a:ln>
        </p:spPr>
        <p:style>
          <a:lnRef idx="2">
            <a:schemeClr val="lt1">
              <a:hueOff val="0"/>
              <a:satOff val="0"/>
              <a:lumOff val="0"/>
              <a:alphaOff val="0"/>
            </a:schemeClr>
          </a:lnRef>
          <a:fillRef idx="1">
            <a:schemeClr val="accent5">
              <a:hueOff val="-4053777"/>
              <a:satOff val="12102"/>
              <a:lumOff val="-9608"/>
              <a:alphaOff val="0"/>
            </a:schemeClr>
          </a:fillRef>
          <a:effectRef idx="0">
            <a:schemeClr val="accent5">
              <a:hueOff val="-4053777"/>
              <a:satOff val="12102"/>
              <a:lumOff val="-9608"/>
              <a:alphaOff val="0"/>
            </a:schemeClr>
          </a:effectRef>
          <a:fontRef idx="minor">
            <a:schemeClr val="lt1"/>
          </a:fontRef>
        </p:style>
        <p:txBody>
          <a:bodyPr spcFirstLastPara="0" vert="horz" wrap="square" lIns="623869" tIns="627363" rIns="623869" bIns="627363" numCol="1" spcCol="1270" anchor="ctr" anchorCtr="0">
            <a:noAutofit/>
          </a:bodyPr>
          <a:lstStyle/>
          <a:p>
            <a:pPr lvl="0" algn="ctr" defTabSz="1600200">
              <a:lnSpc>
                <a:spcPct val="90000"/>
              </a:lnSpc>
              <a:spcBef>
                <a:spcPct val="0"/>
              </a:spcBef>
              <a:spcAft>
                <a:spcPct val="35000"/>
              </a:spcAft>
            </a:pPr>
            <a:endParaRPr lang="en-US" sz="3600" kern="1200"/>
          </a:p>
        </p:txBody>
      </p:sp>
      <p:sp>
        <p:nvSpPr>
          <p:cNvPr id="8" name="Freeform 7"/>
          <p:cNvSpPr/>
          <p:nvPr/>
        </p:nvSpPr>
        <p:spPr>
          <a:xfrm rot="13176439">
            <a:off x="346690" y="485843"/>
            <a:ext cx="2381206" cy="2380056"/>
          </a:xfrm>
          <a:custGeom>
            <a:avLst/>
            <a:gdLst>
              <a:gd name="connsiteX0" fmla="*/ 1683626 w 2250094"/>
              <a:gd name="connsiteY0" fmla="*/ 569892 h 2250094"/>
              <a:gd name="connsiteX1" fmla="*/ 2015591 w 2250094"/>
              <a:gd name="connsiteY1" fmla="*/ 469844 h 2250094"/>
              <a:gd name="connsiteX2" fmla="*/ 2137742 w 2250094"/>
              <a:gd name="connsiteY2" fmla="*/ 681415 h 2250094"/>
              <a:gd name="connsiteX3" fmla="*/ 1885115 w 2250094"/>
              <a:gd name="connsiteY3" fmla="*/ 918881 h 2250094"/>
              <a:gd name="connsiteX4" fmla="*/ 1885115 w 2250094"/>
              <a:gd name="connsiteY4" fmla="*/ 1331213 h 2250094"/>
              <a:gd name="connsiteX5" fmla="*/ 2137742 w 2250094"/>
              <a:gd name="connsiteY5" fmla="*/ 1568679 h 2250094"/>
              <a:gd name="connsiteX6" fmla="*/ 2015591 w 2250094"/>
              <a:gd name="connsiteY6" fmla="*/ 1780250 h 2250094"/>
              <a:gd name="connsiteX7" fmla="*/ 1683626 w 2250094"/>
              <a:gd name="connsiteY7" fmla="*/ 1680202 h 2250094"/>
              <a:gd name="connsiteX8" fmla="*/ 1326536 w 2250094"/>
              <a:gd name="connsiteY8" fmla="*/ 1886368 h 2250094"/>
              <a:gd name="connsiteX9" fmla="*/ 1247198 w 2250094"/>
              <a:gd name="connsiteY9" fmla="*/ 2223882 h 2250094"/>
              <a:gd name="connsiteX10" fmla="*/ 1002896 w 2250094"/>
              <a:gd name="connsiteY10" fmla="*/ 2223882 h 2250094"/>
              <a:gd name="connsiteX11" fmla="*/ 923558 w 2250094"/>
              <a:gd name="connsiteY11" fmla="*/ 1886368 h 2250094"/>
              <a:gd name="connsiteX12" fmla="*/ 566468 w 2250094"/>
              <a:gd name="connsiteY12" fmla="*/ 1680202 h 2250094"/>
              <a:gd name="connsiteX13" fmla="*/ 234503 w 2250094"/>
              <a:gd name="connsiteY13" fmla="*/ 1780250 h 2250094"/>
              <a:gd name="connsiteX14" fmla="*/ 112352 w 2250094"/>
              <a:gd name="connsiteY14" fmla="*/ 1568679 h 2250094"/>
              <a:gd name="connsiteX15" fmla="*/ 364979 w 2250094"/>
              <a:gd name="connsiteY15" fmla="*/ 1331213 h 2250094"/>
              <a:gd name="connsiteX16" fmla="*/ 364979 w 2250094"/>
              <a:gd name="connsiteY16" fmla="*/ 918881 h 2250094"/>
              <a:gd name="connsiteX17" fmla="*/ 112352 w 2250094"/>
              <a:gd name="connsiteY17" fmla="*/ 681415 h 2250094"/>
              <a:gd name="connsiteX18" fmla="*/ 234503 w 2250094"/>
              <a:gd name="connsiteY18" fmla="*/ 469844 h 2250094"/>
              <a:gd name="connsiteX19" fmla="*/ 566468 w 2250094"/>
              <a:gd name="connsiteY19" fmla="*/ 569892 h 2250094"/>
              <a:gd name="connsiteX20" fmla="*/ 923558 w 2250094"/>
              <a:gd name="connsiteY20" fmla="*/ 363726 h 2250094"/>
              <a:gd name="connsiteX21" fmla="*/ 1002896 w 2250094"/>
              <a:gd name="connsiteY21" fmla="*/ 26212 h 2250094"/>
              <a:gd name="connsiteX22" fmla="*/ 1247198 w 2250094"/>
              <a:gd name="connsiteY22" fmla="*/ 26212 h 2250094"/>
              <a:gd name="connsiteX23" fmla="*/ 1326536 w 2250094"/>
              <a:gd name="connsiteY23" fmla="*/ 363726 h 2250094"/>
              <a:gd name="connsiteX24" fmla="*/ 1683626 w 2250094"/>
              <a:gd name="connsiteY24" fmla="*/ 569892 h 22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0094" h="2250094">
                <a:moveTo>
                  <a:pt x="1448266" y="569169"/>
                </a:moveTo>
                <a:lnTo>
                  <a:pt x="1688936" y="420111"/>
                </a:lnTo>
                <a:lnTo>
                  <a:pt x="1829984" y="561158"/>
                </a:lnTo>
                <a:lnTo>
                  <a:pt x="1680926" y="801828"/>
                </a:lnTo>
                <a:cubicBezTo>
                  <a:pt x="1738337" y="900564"/>
                  <a:pt x="1768413" y="1012810"/>
                  <a:pt x="1768062" y="1127024"/>
                </a:cubicBezTo>
                <a:lnTo>
                  <a:pt x="2017485" y="1260921"/>
                </a:lnTo>
                <a:lnTo>
                  <a:pt x="1965857" y="1453595"/>
                </a:lnTo>
                <a:lnTo>
                  <a:pt x="1682902" y="1444842"/>
                </a:lnTo>
                <a:cubicBezTo>
                  <a:pt x="1626099" y="1543930"/>
                  <a:pt x="1543929" y="1626099"/>
                  <a:pt x="1444842" y="1682902"/>
                </a:cubicBezTo>
                <a:lnTo>
                  <a:pt x="1453596" y="1965857"/>
                </a:lnTo>
                <a:lnTo>
                  <a:pt x="1260921" y="2017484"/>
                </a:lnTo>
                <a:lnTo>
                  <a:pt x="1127024" y="1768061"/>
                </a:lnTo>
                <a:cubicBezTo>
                  <a:pt x="1012810" y="1768412"/>
                  <a:pt x="900564" y="1738336"/>
                  <a:pt x="801828" y="1680925"/>
                </a:cubicBezTo>
                <a:lnTo>
                  <a:pt x="561158" y="1829983"/>
                </a:lnTo>
                <a:lnTo>
                  <a:pt x="420110" y="1688936"/>
                </a:lnTo>
                <a:lnTo>
                  <a:pt x="569168" y="1448266"/>
                </a:lnTo>
                <a:cubicBezTo>
                  <a:pt x="511757" y="1349530"/>
                  <a:pt x="481681" y="1237284"/>
                  <a:pt x="482032" y="1123070"/>
                </a:cubicBezTo>
                <a:lnTo>
                  <a:pt x="232609" y="989173"/>
                </a:lnTo>
                <a:lnTo>
                  <a:pt x="284237" y="796499"/>
                </a:lnTo>
                <a:lnTo>
                  <a:pt x="567192" y="805252"/>
                </a:lnTo>
                <a:cubicBezTo>
                  <a:pt x="623995" y="706164"/>
                  <a:pt x="706165" y="623995"/>
                  <a:pt x="805252" y="567192"/>
                </a:cubicBezTo>
                <a:lnTo>
                  <a:pt x="796498" y="284237"/>
                </a:lnTo>
                <a:lnTo>
                  <a:pt x="989173" y="232610"/>
                </a:lnTo>
                <a:lnTo>
                  <a:pt x="1123070" y="482033"/>
                </a:lnTo>
                <a:cubicBezTo>
                  <a:pt x="1237284" y="481682"/>
                  <a:pt x="1349530" y="511758"/>
                  <a:pt x="1448266" y="569169"/>
                </a:cubicBezTo>
                <a:close/>
              </a:path>
            </a:pathLst>
          </a:custGeom>
          <a:ln>
            <a:solidFill>
              <a:srgbClr val="0B215C"/>
            </a:solidFill>
          </a:ln>
        </p:spPr>
        <p:style>
          <a:lnRef idx="2">
            <a:schemeClr val="lt1">
              <a:hueOff val="0"/>
              <a:satOff val="0"/>
              <a:lumOff val="0"/>
              <a:alphaOff val="0"/>
            </a:schemeClr>
          </a:lnRef>
          <a:fillRef idx="1">
            <a:schemeClr val="accent5">
              <a:hueOff val="-8107554"/>
              <a:satOff val="24204"/>
              <a:lumOff val="-19216"/>
              <a:alphaOff val="0"/>
            </a:schemeClr>
          </a:fillRef>
          <a:effectRef idx="0">
            <a:schemeClr val="accent5">
              <a:hueOff val="-8107554"/>
              <a:satOff val="24204"/>
              <a:lumOff val="-19216"/>
              <a:alphaOff val="0"/>
            </a:schemeClr>
          </a:effectRef>
          <a:fontRef idx="minor">
            <a:schemeClr val="lt1"/>
          </a:fontRef>
        </p:style>
        <p:txBody>
          <a:bodyPr spcFirstLastPara="0" vert="horz" wrap="square" lIns="797161" tIns="797161" rIns="797160" bIns="797160" numCol="1" spcCol="1270" anchor="ctr" anchorCtr="0">
            <a:noAutofit/>
          </a:bodyPr>
          <a:lstStyle/>
          <a:p>
            <a:pPr lvl="0" algn="ctr" defTabSz="1778000">
              <a:lnSpc>
                <a:spcPct val="90000"/>
              </a:lnSpc>
              <a:spcBef>
                <a:spcPct val="0"/>
              </a:spcBef>
              <a:spcAft>
                <a:spcPct val="35000"/>
              </a:spcAft>
            </a:pPr>
            <a:endParaRPr lang="en-US" sz="4000" kern="1200" dirty="0"/>
          </a:p>
        </p:txBody>
      </p:sp>
      <p:sp>
        <p:nvSpPr>
          <p:cNvPr id="22" name="Rectangle 21"/>
          <p:cNvSpPr/>
          <p:nvPr/>
        </p:nvSpPr>
        <p:spPr>
          <a:xfrm>
            <a:off x="738988" y="1142643"/>
            <a:ext cx="1595272" cy="830997"/>
          </a:xfrm>
          <a:prstGeom prst="rect">
            <a:avLst/>
          </a:prstGeom>
        </p:spPr>
        <p:txBody>
          <a:bodyPr wrap="square">
            <a:spAutoFit/>
          </a:bodyPr>
          <a:lstStyle/>
          <a:p>
            <a:pPr lvl="0" algn="ctr" defTabSz="1066800">
              <a:spcBef>
                <a:spcPct val="0"/>
              </a:spcBef>
            </a:pPr>
            <a:r>
              <a:rPr lang="en-US" sz="2400" b="1" dirty="0">
                <a:solidFill>
                  <a:srgbClr val="002060"/>
                </a:solidFill>
              </a:rPr>
              <a:t>Year 1:</a:t>
            </a:r>
          </a:p>
          <a:p>
            <a:pPr lvl="0" algn="ctr" defTabSz="1066800">
              <a:spcBef>
                <a:spcPct val="0"/>
              </a:spcBef>
            </a:pPr>
            <a:r>
              <a:rPr lang="en-US" sz="2400" b="1" dirty="0" smtClean="0">
                <a:solidFill>
                  <a:srgbClr val="002060"/>
                </a:solidFill>
              </a:rPr>
              <a:t>10 Points</a:t>
            </a:r>
            <a:endParaRPr lang="en-US" sz="2400" b="1" dirty="0">
              <a:solidFill>
                <a:srgbClr val="002060"/>
              </a:solidFill>
            </a:endParaRPr>
          </a:p>
        </p:txBody>
      </p:sp>
      <p:sp>
        <p:nvSpPr>
          <p:cNvPr id="26" name="Freeform 25"/>
          <p:cNvSpPr/>
          <p:nvPr/>
        </p:nvSpPr>
        <p:spPr>
          <a:xfrm rot="13176439">
            <a:off x="1567459" y="1456509"/>
            <a:ext cx="3093184" cy="3012981"/>
          </a:xfrm>
          <a:custGeom>
            <a:avLst/>
            <a:gdLst>
              <a:gd name="connsiteX0" fmla="*/ 1683626 w 2250094"/>
              <a:gd name="connsiteY0" fmla="*/ 569892 h 2250094"/>
              <a:gd name="connsiteX1" fmla="*/ 2015591 w 2250094"/>
              <a:gd name="connsiteY1" fmla="*/ 469844 h 2250094"/>
              <a:gd name="connsiteX2" fmla="*/ 2137742 w 2250094"/>
              <a:gd name="connsiteY2" fmla="*/ 681415 h 2250094"/>
              <a:gd name="connsiteX3" fmla="*/ 1885115 w 2250094"/>
              <a:gd name="connsiteY3" fmla="*/ 918881 h 2250094"/>
              <a:gd name="connsiteX4" fmla="*/ 1885115 w 2250094"/>
              <a:gd name="connsiteY4" fmla="*/ 1331213 h 2250094"/>
              <a:gd name="connsiteX5" fmla="*/ 2137742 w 2250094"/>
              <a:gd name="connsiteY5" fmla="*/ 1568679 h 2250094"/>
              <a:gd name="connsiteX6" fmla="*/ 2015591 w 2250094"/>
              <a:gd name="connsiteY6" fmla="*/ 1780250 h 2250094"/>
              <a:gd name="connsiteX7" fmla="*/ 1683626 w 2250094"/>
              <a:gd name="connsiteY7" fmla="*/ 1680202 h 2250094"/>
              <a:gd name="connsiteX8" fmla="*/ 1326536 w 2250094"/>
              <a:gd name="connsiteY8" fmla="*/ 1886368 h 2250094"/>
              <a:gd name="connsiteX9" fmla="*/ 1247198 w 2250094"/>
              <a:gd name="connsiteY9" fmla="*/ 2223882 h 2250094"/>
              <a:gd name="connsiteX10" fmla="*/ 1002896 w 2250094"/>
              <a:gd name="connsiteY10" fmla="*/ 2223882 h 2250094"/>
              <a:gd name="connsiteX11" fmla="*/ 923558 w 2250094"/>
              <a:gd name="connsiteY11" fmla="*/ 1886368 h 2250094"/>
              <a:gd name="connsiteX12" fmla="*/ 566468 w 2250094"/>
              <a:gd name="connsiteY12" fmla="*/ 1680202 h 2250094"/>
              <a:gd name="connsiteX13" fmla="*/ 234503 w 2250094"/>
              <a:gd name="connsiteY13" fmla="*/ 1780250 h 2250094"/>
              <a:gd name="connsiteX14" fmla="*/ 112352 w 2250094"/>
              <a:gd name="connsiteY14" fmla="*/ 1568679 h 2250094"/>
              <a:gd name="connsiteX15" fmla="*/ 364979 w 2250094"/>
              <a:gd name="connsiteY15" fmla="*/ 1331213 h 2250094"/>
              <a:gd name="connsiteX16" fmla="*/ 364979 w 2250094"/>
              <a:gd name="connsiteY16" fmla="*/ 918881 h 2250094"/>
              <a:gd name="connsiteX17" fmla="*/ 112352 w 2250094"/>
              <a:gd name="connsiteY17" fmla="*/ 681415 h 2250094"/>
              <a:gd name="connsiteX18" fmla="*/ 234503 w 2250094"/>
              <a:gd name="connsiteY18" fmla="*/ 469844 h 2250094"/>
              <a:gd name="connsiteX19" fmla="*/ 566468 w 2250094"/>
              <a:gd name="connsiteY19" fmla="*/ 569892 h 2250094"/>
              <a:gd name="connsiteX20" fmla="*/ 923558 w 2250094"/>
              <a:gd name="connsiteY20" fmla="*/ 363726 h 2250094"/>
              <a:gd name="connsiteX21" fmla="*/ 1002896 w 2250094"/>
              <a:gd name="connsiteY21" fmla="*/ 26212 h 2250094"/>
              <a:gd name="connsiteX22" fmla="*/ 1247198 w 2250094"/>
              <a:gd name="connsiteY22" fmla="*/ 26212 h 2250094"/>
              <a:gd name="connsiteX23" fmla="*/ 1326536 w 2250094"/>
              <a:gd name="connsiteY23" fmla="*/ 363726 h 2250094"/>
              <a:gd name="connsiteX24" fmla="*/ 1683626 w 2250094"/>
              <a:gd name="connsiteY24" fmla="*/ 569892 h 22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0094" h="2250094">
                <a:moveTo>
                  <a:pt x="1448266" y="569169"/>
                </a:moveTo>
                <a:lnTo>
                  <a:pt x="1688936" y="420111"/>
                </a:lnTo>
                <a:lnTo>
                  <a:pt x="1829984" y="561158"/>
                </a:lnTo>
                <a:lnTo>
                  <a:pt x="1680926" y="801828"/>
                </a:lnTo>
                <a:cubicBezTo>
                  <a:pt x="1738337" y="900564"/>
                  <a:pt x="1768413" y="1012810"/>
                  <a:pt x="1768062" y="1127024"/>
                </a:cubicBezTo>
                <a:lnTo>
                  <a:pt x="2017485" y="1260921"/>
                </a:lnTo>
                <a:lnTo>
                  <a:pt x="1965857" y="1453595"/>
                </a:lnTo>
                <a:lnTo>
                  <a:pt x="1682902" y="1444842"/>
                </a:lnTo>
                <a:cubicBezTo>
                  <a:pt x="1626099" y="1543930"/>
                  <a:pt x="1543929" y="1626099"/>
                  <a:pt x="1444842" y="1682902"/>
                </a:cubicBezTo>
                <a:lnTo>
                  <a:pt x="1453596" y="1965857"/>
                </a:lnTo>
                <a:lnTo>
                  <a:pt x="1260921" y="2017484"/>
                </a:lnTo>
                <a:lnTo>
                  <a:pt x="1127024" y="1768061"/>
                </a:lnTo>
                <a:cubicBezTo>
                  <a:pt x="1012810" y="1768412"/>
                  <a:pt x="900564" y="1738336"/>
                  <a:pt x="801828" y="1680925"/>
                </a:cubicBezTo>
                <a:lnTo>
                  <a:pt x="561158" y="1829983"/>
                </a:lnTo>
                <a:lnTo>
                  <a:pt x="420110" y="1688936"/>
                </a:lnTo>
                <a:lnTo>
                  <a:pt x="569168" y="1448266"/>
                </a:lnTo>
                <a:cubicBezTo>
                  <a:pt x="511757" y="1349530"/>
                  <a:pt x="481681" y="1237284"/>
                  <a:pt x="482032" y="1123070"/>
                </a:cubicBezTo>
                <a:lnTo>
                  <a:pt x="232609" y="989173"/>
                </a:lnTo>
                <a:lnTo>
                  <a:pt x="284237" y="796499"/>
                </a:lnTo>
                <a:lnTo>
                  <a:pt x="567192" y="805252"/>
                </a:lnTo>
                <a:cubicBezTo>
                  <a:pt x="623995" y="706164"/>
                  <a:pt x="706165" y="623995"/>
                  <a:pt x="805252" y="567192"/>
                </a:cubicBezTo>
                <a:lnTo>
                  <a:pt x="796498" y="284237"/>
                </a:lnTo>
                <a:lnTo>
                  <a:pt x="989173" y="232610"/>
                </a:lnTo>
                <a:lnTo>
                  <a:pt x="1123070" y="482033"/>
                </a:lnTo>
                <a:cubicBezTo>
                  <a:pt x="1237284" y="481682"/>
                  <a:pt x="1349530" y="511758"/>
                  <a:pt x="1448266" y="569169"/>
                </a:cubicBezTo>
                <a:close/>
              </a:path>
            </a:pathLst>
          </a:custGeom>
          <a:solidFill>
            <a:srgbClr val="0070C0"/>
          </a:solidFill>
          <a:ln>
            <a:solidFill>
              <a:srgbClr val="FFFF00"/>
            </a:solidFill>
          </a:ln>
        </p:spPr>
        <p:style>
          <a:lnRef idx="2">
            <a:schemeClr val="lt1">
              <a:hueOff val="0"/>
              <a:satOff val="0"/>
              <a:lumOff val="0"/>
              <a:alphaOff val="0"/>
            </a:schemeClr>
          </a:lnRef>
          <a:fillRef idx="1">
            <a:schemeClr val="accent5">
              <a:hueOff val="-8107554"/>
              <a:satOff val="24204"/>
              <a:lumOff val="-19216"/>
              <a:alphaOff val="0"/>
            </a:schemeClr>
          </a:fillRef>
          <a:effectRef idx="0">
            <a:schemeClr val="accent5">
              <a:hueOff val="-8107554"/>
              <a:satOff val="24204"/>
              <a:lumOff val="-19216"/>
              <a:alphaOff val="0"/>
            </a:schemeClr>
          </a:effectRef>
          <a:fontRef idx="minor">
            <a:schemeClr val="lt1"/>
          </a:fontRef>
        </p:style>
        <p:txBody>
          <a:bodyPr spcFirstLastPara="0" vert="horz" wrap="square" lIns="797161" tIns="797161" rIns="797160" bIns="797160" numCol="1" spcCol="1270" anchor="ctr" anchorCtr="0">
            <a:noAutofit/>
          </a:bodyPr>
          <a:lstStyle/>
          <a:p>
            <a:pPr lvl="0" algn="ctr" defTabSz="1778000">
              <a:lnSpc>
                <a:spcPct val="90000"/>
              </a:lnSpc>
              <a:spcBef>
                <a:spcPct val="0"/>
              </a:spcBef>
              <a:spcAft>
                <a:spcPct val="35000"/>
              </a:spcAft>
            </a:pPr>
            <a:endParaRPr lang="en-US" sz="4000" kern="1200" dirty="0"/>
          </a:p>
        </p:txBody>
      </p:sp>
      <p:sp>
        <p:nvSpPr>
          <p:cNvPr id="24" name="Rectangle 23"/>
          <p:cNvSpPr/>
          <p:nvPr/>
        </p:nvSpPr>
        <p:spPr>
          <a:xfrm>
            <a:off x="4500478" y="2826589"/>
            <a:ext cx="2425868" cy="1323439"/>
          </a:xfrm>
          <a:prstGeom prst="rect">
            <a:avLst/>
          </a:prstGeom>
        </p:spPr>
        <p:txBody>
          <a:bodyPr wrap="square">
            <a:spAutoFit/>
          </a:bodyPr>
          <a:lstStyle/>
          <a:p>
            <a:pPr lvl="0" algn="ctr" defTabSz="1066800">
              <a:spcBef>
                <a:spcPct val="0"/>
              </a:spcBef>
            </a:pPr>
            <a:r>
              <a:rPr lang="en-US" sz="4000" b="1" dirty="0">
                <a:solidFill>
                  <a:srgbClr val="002060"/>
                </a:solidFill>
              </a:rPr>
              <a:t>Year </a:t>
            </a:r>
            <a:r>
              <a:rPr lang="en-US" sz="4000" b="1" dirty="0" smtClean="0">
                <a:solidFill>
                  <a:srgbClr val="002060"/>
                </a:solidFill>
              </a:rPr>
              <a:t>3:</a:t>
            </a:r>
            <a:endParaRPr lang="en-US" sz="4000" b="1" dirty="0">
              <a:solidFill>
                <a:srgbClr val="002060"/>
              </a:solidFill>
            </a:endParaRPr>
          </a:p>
          <a:p>
            <a:pPr lvl="0" algn="ctr" defTabSz="1066800">
              <a:spcBef>
                <a:spcPct val="0"/>
              </a:spcBef>
            </a:pPr>
            <a:r>
              <a:rPr lang="en-US" sz="4000" b="1" dirty="0">
                <a:solidFill>
                  <a:srgbClr val="002060"/>
                </a:solidFill>
              </a:rPr>
              <a:t>6</a:t>
            </a:r>
            <a:r>
              <a:rPr lang="en-US" sz="4000" b="1" dirty="0" smtClean="0">
                <a:solidFill>
                  <a:srgbClr val="002060"/>
                </a:solidFill>
              </a:rPr>
              <a:t>0 </a:t>
            </a:r>
            <a:r>
              <a:rPr lang="en-US" sz="4000" b="1" dirty="0">
                <a:solidFill>
                  <a:srgbClr val="002060"/>
                </a:solidFill>
              </a:rPr>
              <a:t>Points</a:t>
            </a:r>
          </a:p>
        </p:txBody>
      </p:sp>
      <p:sp>
        <p:nvSpPr>
          <p:cNvPr id="23" name="Rectangle 22"/>
          <p:cNvSpPr/>
          <p:nvPr/>
        </p:nvSpPr>
        <p:spPr>
          <a:xfrm>
            <a:off x="2215268" y="2386961"/>
            <a:ext cx="1767036" cy="954107"/>
          </a:xfrm>
          <a:prstGeom prst="rect">
            <a:avLst/>
          </a:prstGeom>
        </p:spPr>
        <p:txBody>
          <a:bodyPr wrap="square">
            <a:spAutoFit/>
          </a:bodyPr>
          <a:lstStyle/>
          <a:p>
            <a:pPr lvl="0" algn="ctr" defTabSz="1066800">
              <a:spcBef>
                <a:spcPct val="0"/>
              </a:spcBef>
            </a:pPr>
            <a:r>
              <a:rPr lang="en-US" sz="2800" b="1" dirty="0">
                <a:solidFill>
                  <a:srgbClr val="002060"/>
                </a:solidFill>
              </a:rPr>
              <a:t>Year </a:t>
            </a:r>
            <a:r>
              <a:rPr lang="en-US" sz="2800" b="1" dirty="0" smtClean="0">
                <a:solidFill>
                  <a:srgbClr val="002060"/>
                </a:solidFill>
              </a:rPr>
              <a:t>2:</a:t>
            </a:r>
            <a:endParaRPr lang="en-US" sz="2800" b="1" dirty="0">
              <a:solidFill>
                <a:srgbClr val="002060"/>
              </a:solidFill>
            </a:endParaRPr>
          </a:p>
          <a:p>
            <a:pPr lvl="0" algn="ctr" defTabSz="1066800">
              <a:spcBef>
                <a:spcPct val="0"/>
              </a:spcBef>
            </a:pPr>
            <a:r>
              <a:rPr lang="en-US" sz="2800" b="1" dirty="0" smtClean="0">
                <a:solidFill>
                  <a:srgbClr val="002060"/>
                </a:solidFill>
              </a:rPr>
              <a:t>30 Points</a:t>
            </a:r>
            <a:endParaRPr lang="en-US" sz="2800" b="1" dirty="0">
              <a:solidFill>
                <a:srgbClr val="002060"/>
              </a:solidFill>
            </a:endParaRPr>
          </a:p>
        </p:txBody>
      </p:sp>
      <p:sp>
        <p:nvSpPr>
          <p:cNvPr id="27" name="Freeform 26"/>
          <p:cNvSpPr/>
          <p:nvPr/>
        </p:nvSpPr>
        <p:spPr>
          <a:xfrm rot="13176439">
            <a:off x="6367605" y="1850891"/>
            <a:ext cx="5644167" cy="5796781"/>
          </a:xfrm>
          <a:custGeom>
            <a:avLst/>
            <a:gdLst>
              <a:gd name="connsiteX0" fmla="*/ 1683626 w 2250094"/>
              <a:gd name="connsiteY0" fmla="*/ 569892 h 2250094"/>
              <a:gd name="connsiteX1" fmla="*/ 2015591 w 2250094"/>
              <a:gd name="connsiteY1" fmla="*/ 469844 h 2250094"/>
              <a:gd name="connsiteX2" fmla="*/ 2137742 w 2250094"/>
              <a:gd name="connsiteY2" fmla="*/ 681415 h 2250094"/>
              <a:gd name="connsiteX3" fmla="*/ 1885115 w 2250094"/>
              <a:gd name="connsiteY3" fmla="*/ 918881 h 2250094"/>
              <a:gd name="connsiteX4" fmla="*/ 1885115 w 2250094"/>
              <a:gd name="connsiteY4" fmla="*/ 1331213 h 2250094"/>
              <a:gd name="connsiteX5" fmla="*/ 2137742 w 2250094"/>
              <a:gd name="connsiteY5" fmla="*/ 1568679 h 2250094"/>
              <a:gd name="connsiteX6" fmla="*/ 2015591 w 2250094"/>
              <a:gd name="connsiteY6" fmla="*/ 1780250 h 2250094"/>
              <a:gd name="connsiteX7" fmla="*/ 1683626 w 2250094"/>
              <a:gd name="connsiteY7" fmla="*/ 1680202 h 2250094"/>
              <a:gd name="connsiteX8" fmla="*/ 1326536 w 2250094"/>
              <a:gd name="connsiteY8" fmla="*/ 1886368 h 2250094"/>
              <a:gd name="connsiteX9" fmla="*/ 1247198 w 2250094"/>
              <a:gd name="connsiteY9" fmla="*/ 2223882 h 2250094"/>
              <a:gd name="connsiteX10" fmla="*/ 1002896 w 2250094"/>
              <a:gd name="connsiteY10" fmla="*/ 2223882 h 2250094"/>
              <a:gd name="connsiteX11" fmla="*/ 923558 w 2250094"/>
              <a:gd name="connsiteY11" fmla="*/ 1886368 h 2250094"/>
              <a:gd name="connsiteX12" fmla="*/ 566468 w 2250094"/>
              <a:gd name="connsiteY12" fmla="*/ 1680202 h 2250094"/>
              <a:gd name="connsiteX13" fmla="*/ 234503 w 2250094"/>
              <a:gd name="connsiteY13" fmla="*/ 1780250 h 2250094"/>
              <a:gd name="connsiteX14" fmla="*/ 112352 w 2250094"/>
              <a:gd name="connsiteY14" fmla="*/ 1568679 h 2250094"/>
              <a:gd name="connsiteX15" fmla="*/ 364979 w 2250094"/>
              <a:gd name="connsiteY15" fmla="*/ 1331213 h 2250094"/>
              <a:gd name="connsiteX16" fmla="*/ 364979 w 2250094"/>
              <a:gd name="connsiteY16" fmla="*/ 918881 h 2250094"/>
              <a:gd name="connsiteX17" fmla="*/ 112352 w 2250094"/>
              <a:gd name="connsiteY17" fmla="*/ 681415 h 2250094"/>
              <a:gd name="connsiteX18" fmla="*/ 234503 w 2250094"/>
              <a:gd name="connsiteY18" fmla="*/ 469844 h 2250094"/>
              <a:gd name="connsiteX19" fmla="*/ 566468 w 2250094"/>
              <a:gd name="connsiteY19" fmla="*/ 569892 h 2250094"/>
              <a:gd name="connsiteX20" fmla="*/ 923558 w 2250094"/>
              <a:gd name="connsiteY20" fmla="*/ 363726 h 2250094"/>
              <a:gd name="connsiteX21" fmla="*/ 1002896 w 2250094"/>
              <a:gd name="connsiteY21" fmla="*/ 26212 h 2250094"/>
              <a:gd name="connsiteX22" fmla="*/ 1247198 w 2250094"/>
              <a:gd name="connsiteY22" fmla="*/ 26212 h 2250094"/>
              <a:gd name="connsiteX23" fmla="*/ 1326536 w 2250094"/>
              <a:gd name="connsiteY23" fmla="*/ 363726 h 2250094"/>
              <a:gd name="connsiteX24" fmla="*/ 1683626 w 2250094"/>
              <a:gd name="connsiteY24" fmla="*/ 569892 h 22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0094" h="2250094">
                <a:moveTo>
                  <a:pt x="1448266" y="569169"/>
                </a:moveTo>
                <a:lnTo>
                  <a:pt x="1688936" y="420111"/>
                </a:lnTo>
                <a:lnTo>
                  <a:pt x="1829984" y="561158"/>
                </a:lnTo>
                <a:lnTo>
                  <a:pt x="1680926" y="801828"/>
                </a:lnTo>
                <a:cubicBezTo>
                  <a:pt x="1738337" y="900564"/>
                  <a:pt x="1768413" y="1012810"/>
                  <a:pt x="1768062" y="1127024"/>
                </a:cubicBezTo>
                <a:lnTo>
                  <a:pt x="2017485" y="1260921"/>
                </a:lnTo>
                <a:lnTo>
                  <a:pt x="1965857" y="1453595"/>
                </a:lnTo>
                <a:lnTo>
                  <a:pt x="1682902" y="1444842"/>
                </a:lnTo>
                <a:cubicBezTo>
                  <a:pt x="1626099" y="1543930"/>
                  <a:pt x="1543929" y="1626099"/>
                  <a:pt x="1444842" y="1682902"/>
                </a:cubicBezTo>
                <a:lnTo>
                  <a:pt x="1453596" y="1965857"/>
                </a:lnTo>
                <a:lnTo>
                  <a:pt x="1260921" y="2017484"/>
                </a:lnTo>
                <a:lnTo>
                  <a:pt x="1127024" y="1768061"/>
                </a:lnTo>
                <a:cubicBezTo>
                  <a:pt x="1012810" y="1768412"/>
                  <a:pt x="900564" y="1738336"/>
                  <a:pt x="801828" y="1680925"/>
                </a:cubicBezTo>
                <a:lnTo>
                  <a:pt x="561158" y="1829983"/>
                </a:lnTo>
                <a:lnTo>
                  <a:pt x="420110" y="1688936"/>
                </a:lnTo>
                <a:lnTo>
                  <a:pt x="569168" y="1448266"/>
                </a:lnTo>
                <a:cubicBezTo>
                  <a:pt x="511757" y="1349530"/>
                  <a:pt x="481681" y="1237284"/>
                  <a:pt x="482032" y="1123070"/>
                </a:cubicBezTo>
                <a:lnTo>
                  <a:pt x="232609" y="989173"/>
                </a:lnTo>
                <a:lnTo>
                  <a:pt x="284237" y="796499"/>
                </a:lnTo>
                <a:lnTo>
                  <a:pt x="567192" y="805252"/>
                </a:lnTo>
                <a:cubicBezTo>
                  <a:pt x="623995" y="706164"/>
                  <a:pt x="706165" y="623995"/>
                  <a:pt x="805252" y="567192"/>
                </a:cubicBezTo>
                <a:lnTo>
                  <a:pt x="796498" y="284237"/>
                </a:lnTo>
                <a:lnTo>
                  <a:pt x="989173" y="232610"/>
                </a:lnTo>
                <a:lnTo>
                  <a:pt x="1123070" y="482033"/>
                </a:lnTo>
                <a:cubicBezTo>
                  <a:pt x="1237284" y="481682"/>
                  <a:pt x="1349530" y="511758"/>
                  <a:pt x="1448266" y="569169"/>
                </a:cubicBezTo>
                <a:close/>
              </a:path>
            </a:pathLst>
          </a:custGeom>
          <a:solidFill>
            <a:srgbClr val="0B215C"/>
          </a:solidFill>
          <a:ln>
            <a:solidFill>
              <a:srgbClr val="FFFF00"/>
            </a:solidFill>
          </a:ln>
        </p:spPr>
        <p:style>
          <a:lnRef idx="2">
            <a:schemeClr val="lt1">
              <a:hueOff val="0"/>
              <a:satOff val="0"/>
              <a:lumOff val="0"/>
              <a:alphaOff val="0"/>
            </a:schemeClr>
          </a:lnRef>
          <a:fillRef idx="1">
            <a:schemeClr val="accent5">
              <a:hueOff val="-8107554"/>
              <a:satOff val="24204"/>
              <a:lumOff val="-19216"/>
              <a:alphaOff val="0"/>
            </a:schemeClr>
          </a:fillRef>
          <a:effectRef idx="0">
            <a:schemeClr val="accent5">
              <a:hueOff val="-8107554"/>
              <a:satOff val="24204"/>
              <a:lumOff val="-19216"/>
              <a:alphaOff val="0"/>
            </a:schemeClr>
          </a:effectRef>
          <a:fontRef idx="minor">
            <a:schemeClr val="lt1"/>
          </a:fontRef>
        </p:style>
        <p:txBody>
          <a:bodyPr spcFirstLastPara="0" vert="horz" wrap="square" lIns="797161" tIns="797161" rIns="797160" bIns="797160" numCol="1" spcCol="1270" anchor="ctr" anchorCtr="0">
            <a:noAutofit/>
          </a:bodyPr>
          <a:lstStyle/>
          <a:p>
            <a:pPr lvl="0" algn="ctr" defTabSz="1778000">
              <a:lnSpc>
                <a:spcPct val="90000"/>
              </a:lnSpc>
              <a:spcBef>
                <a:spcPct val="0"/>
              </a:spcBef>
              <a:spcAft>
                <a:spcPct val="35000"/>
              </a:spcAft>
            </a:pPr>
            <a:endParaRPr lang="en-US" sz="4000" kern="1200" dirty="0"/>
          </a:p>
        </p:txBody>
      </p:sp>
      <p:sp>
        <p:nvSpPr>
          <p:cNvPr id="25" name="Rectangle 24"/>
          <p:cNvSpPr/>
          <p:nvPr/>
        </p:nvSpPr>
        <p:spPr>
          <a:xfrm>
            <a:off x="7206550" y="3692060"/>
            <a:ext cx="3865903" cy="1754326"/>
          </a:xfrm>
          <a:prstGeom prst="rect">
            <a:avLst/>
          </a:prstGeom>
        </p:spPr>
        <p:txBody>
          <a:bodyPr wrap="square">
            <a:spAutoFit/>
          </a:bodyPr>
          <a:lstStyle/>
          <a:p>
            <a:pPr lvl="0" algn="ctr" defTabSz="1066800">
              <a:spcBef>
                <a:spcPct val="0"/>
              </a:spcBef>
            </a:pPr>
            <a:r>
              <a:rPr lang="en-US" sz="5200" b="1" dirty="0">
                <a:solidFill>
                  <a:srgbClr val="FFFF00"/>
                </a:solidFill>
              </a:rPr>
              <a:t>Year </a:t>
            </a:r>
            <a:r>
              <a:rPr lang="en-US" sz="5200" b="1" dirty="0" smtClean="0">
                <a:solidFill>
                  <a:srgbClr val="FFFF00"/>
                </a:solidFill>
              </a:rPr>
              <a:t>4+:</a:t>
            </a:r>
            <a:endParaRPr lang="en-US" sz="5200" b="1" dirty="0">
              <a:solidFill>
                <a:srgbClr val="FFFF00"/>
              </a:solidFill>
            </a:endParaRPr>
          </a:p>
          <a:p>
            <a:pPr lvl="0" algn="ctr" defTabSz="1066800">
              <a:spcBef>
                <a:spcPct val="0"/>
              </a:spcBef>
            </a:pPr>
            <a:r>
              <a:rPr lang="en-US" sz="5200" b="1" dirty="0" smtClean="0">
                <a:solidFill>
                  <a:srgbClr val="FFFF00"/>
                </a:solidFill>
              </a:rPr>
              <a:t>100 Points</a:t>
            </a:r>
            <a:endParaRPr lang="en-US" sz="5200" b="1" dirty="0">
              <a:solidFill>
                <a:srgbClr val="FFFF00"/>
              </a:solidFill>
            </a:endParaRPr>
          </a:p>
        </p:txBody>
      </p:sp>
      <p:sp>
        <p:nvSpPr>
          <p:cNvPr id="28" name="Rectangle 27"/>
          <p:cNvSpPr/>
          <p:nvPr/>
        </p:nvSpPr>
        <p:spPr>
          <a:xfrm>
            <a:off x="290819" y="5608441"/>
            <a:ext cx="5019428" cy="1015663"/>
          </a:xfrm>
          <a:prstGeom prst="rect">
            <a:avLst/>
          </a:prstGeom>
        </p:spPr>
        <p:txBody>
          <a:bodyPr wrap="square">
            <a:spAutoFit/>
          </a:bodyPr>
          <a:lstStyle/>
          <a:p>
            <a:pPr lvl="0" algn="ctr" defTabSz="1066800">
              <a:spcBef>
                <a:spcPct val="0"/>
              </a:spcBef>
            </a:pPr>
            <a:r>
              <a:rPr lang="en-US" sz="2000" dirty="0" smtClean="0">
                <a:solidFill>
                  <a:srgbClr val="FFFF00"/>
                </a:solidFill>
              </a:rPr>
              <a:t>Assessment occurs throughout the program to allow self-reflection, critical thinking, and program enhancement.</a:t>
            </a:r>
            <a:endParaRPr lang="en-US" sz="2000" dirty="0">
              <a:solidFill>
                <a:srgbClr val="FFFF00"/>
              </a:solidFill>
            </a:endParaRPr>
          </a:p>
        </p:txBody>
      </p:sp>
      <p:sp>
        <p:nvSpPr>
          <p:cNvPr id="29" name="Rectangle 28"/>
          <p:cNvSpPr/>
          <p:nvPr/>
        </p:nvSpPr>
        <p:spPr>
          <a:xfrm>
            <a:off x="5041551" y="1142643"/>
            <a:ext cx="6740718" cy="1015663"/>
          </a:xfrm>
          <a:prstGeom prst="rect">
            <a:avLst/>
          </a:prstGeom>
        </p:spPr>
        <p:txBody>
          <a:bodyPr wrap="square">
            <a:spAutoFit/>
          </a:bodyPr>
          <a:lstStyle/>
          <a:p>
            <a:pPr lvl="0" algn="ctr" defTabSz="1066800">
              <a:spcBef>
                <a:spcPct val="0"/>
              </a:spcBef>
            </a:pPr>
            <a:r>
              <a:rPr lang="en-US" sz="2000" dirty="0" smtClean="0">
                <a:solidFill>
                  <a:srgbClr val="FFFF00"/>
                </a:solidFill>
              </a:rPr>
              <a:t>Each certificate builds on the previous year’s experiences and incorporates workshops and engagement opportunities designed to create a balanced student experience. </a:t>
            </a:r>
            <a:endParaRPr lang="en-US" sz="2000" dirty="0">
              <a:solidFill>
                <a:srgbClr val="FFFF00"/>
              </a:solidFill>
            </a:endParaRPr>
          </a:p>
        </p:txBody>
      </p:sp>
      <p:sp>
        <p:nvSpPr>
          <p:cNvPr id="13" name="Rectangle 12"/>
          <p:cNvSpPr/>
          <p:nvPr/>
        </p:nvSpPr>
        <p:spPr>
          <a:xfrm>
            <a:off x="1836011" y="4213623"/>
            <a:ext cx="2265057" cy="707886"/>
          </a:xfrm>
          <a:prstGeom prst="rect">
            <a:avLst/>
          </a:prstGeom>
        </p:spPr>
        <p:txBody>
          <a:bodyPr wrap="square">
            <a:spAutoFit/>
          </a:bodyPr>
          <a:lstStyle/>
          <a:p>
            <a:pPr lvl="0" algn="ctr" defTabSz="1066800">
              <a:spcBef>
                <a:spcPct val="0"/>
              </a:spcBef>
            </a:pPr>
            <a:r>
              <a:rPr lang="en-US" sz="2000" b="1" i="1" dirty="0" smtClean="0">
                <a:solidFill>
                  <a:srgbClr val="FFFF00"/>
                </a:solidFill>
              </a:rPr>
              <a:t>Point values shown are cumulative</a:t>
            </a:r>
            <a:endParaRPr lang="en-US" sz="2000" b="1" i="1" dirty="0">
              <a:solidFill>
                <a:srgbClr val="FFFF00"/>
              </a:solidFill>
            </a:endParaRPr>
          </a:p>
        </p:txBody>
      </p:sp>
    </p:spTree>
    <p:extLst>
      <p:ext uri="{BB962C8B-B14F-4D97-AF65-F5344CB8AC3E}">
        <p14:creationId xmlns:p14="http://schemas.microsoft.com/office/powerpoint/2010/main" val="14101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8"/>
                                        </p:tgtEl>
                                        <p:attrNameLst>
                                          <p:attrName>r</p:attrName>
                                        </p:attrNameLst>
                                      </p:cBhvr>
                                    </p:animRot>
                                  </p:childTnLst>
                                </p:cTn>
                              </p:par>
                              <p:par>
                                <p:cTn id="7" presetID="8" presetClass="emph" presetSubtype="0" fill="hold" grpId="0"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fill="hold" grpId="1" nodeType="withEffect">
                                  <p:stCondLst>
                                    <p:cond delay="0"/>
                                  </p:stCondLst>
                                  <p:childTnLst>
                                    <p:animRot by="-21600000">
                                      <p:cBhvr>
                                        <p:cTn id="10" dur="5000" fill="hold"/>
                                        <p:tgtEl>
                                          <p:spTgt spid="26"/>
                                        </p:tgtEl>
                                        <p:attrNameLst>
                                          <p:attrName>r</p:attrName>
                                        </p:attrNameLst>
                                      </p:cBhvr>
                                    </p:animRot>
                                  </p:childTnLst>
                                </p:cTn>
                              </p:par>
                              <p:par>
                                <p:cTn id="11" presetID="8" presetClass="emph" presetSubtype="0" fill="hold" grpId="1" nodeType="withEffect">
                                  <p:stCondLst>
                                    <p:cond delay="0"/>
                                  </p:stCondLst>
                                  <p:childTnLst>
                                    <p:animRot by="-21600000">
                                      <p:cBhvr>
                                        <p:cTn id="12" dur="5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1"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6" y="0"/>
            <a:ext cx="11229057" cy="1675966"/>
          </a:xfrm>
        </p:spPr>
        <p:txBody>
          <a:bodyPr/>
          <a:lstStyle/>
          <a:p>
            <a:r>
              <a:rPr lang="en-US" dirty="0" smtClean="0"/>
              <a:t>Long Term Plan: 4 Year </a:t>
            </a:r>
            <a:r>
              <a:rPr lang="en-US" dirty="0" smtClean="0"/>
              <a:t>Certificate</a:t>
            </a:r>
            <a:endParaRPr lang="en-US" sz="3600" i="1" dirty="0"/>
          </a:p>
        </p:txBody>
      </p:sp>
      <p:sp>
        <p:nvSpPr>
          <p:cNvPr id="3" name="Content Placeholder 2"/>
          <p:cNvSpPr>
            <a:spLocks noGrp="1"/>
          </p:cNvSpPr>
          <p:nvPr>
            <p:ph idx="1"/>
          </p:nvPr>
        </p:nvSpPr>
        <p:spPr>
          <a:xfrm>
            <a:off x="185922" y="786037"/>
            <a:ext cx="12006078" cy="5936121"/>
          </a:xfrm>
        </p:spPr>
        <p:txBody>
          <a:bodyPr numCol="2">
            <a:normAutofit fontScale="85000" lnSpcReduction="20000"/>
          </a:bodyPr>
          <a:lstStyle/>
          <a:p>
            <a:pPr marL="114300" indent="-114300">
              <a:lnSpc>
                <a:spcPct val="120000"/>
              </a:lnSpc>
              <a:spcBef>
                <a:spcPts val="0"/>
              </a:spcBef>
            </a:pPr>
            <a:r>
              <a:rPr lang="en-US" sz="2800" b="1" dirty="0" smtClean="0">
                <a:solidFill>
                  <a:srgbClr val="FFC000"/>
                </a:solidFill>
              </a:rPr>
              <a:t>Year 1: 10 Points Earned</a:t>
            </a:r>
          </a:p>
          <a:p>
            <a:pPr lvl="1">
              <a:lnSpc>
                <a:spcPct val="120000"/>
              </a:lnSpc>
              <a:spcBef>
                <a:spcPts val="0"/>
              </a:spcBef>
            </a:pPr>
            <a:r>
              <a:rPr lang="en-US" sz="2400" dirty="0" smtClean="0"/>
              <a:t>10 Points: Qualifying Events</a:t>
            </a:r>
          </a:p>
          <a:p>
            <a:pPr lvl="2">
              <a:lnSpc>
                <a:spcPct val="120000"/>
              </a:lnSpc>
              <a:spcBef>
                <a:spcPts val="0"/>
              </a:spcBef>
            </a:pPr>
            <a:r>
              <a:rPr lang="en-US" sz="2200" dirty="0" smtClean="0"/>
              <a:t>1 from each Leadership Category</a:t>
            </a:r>
          </a:p>
          <a:p>
            <a:pPr lvl="2">
              <a:lnSpc>
                <a:spcPct val="120000"/>
              </a:lnSpc>
              <a:spcBef>
                <a:spcPts val="0"/>
              </a:spcBef>
            </a:pPr>
            <a:r>
              <a:rPr lang="en-US" sz="2200" dirty="0"/>
              <a:t>4</a:t>
            </a:r>
            <a:r>
              <a:rPr lang="en-US" sz="2200" dirty="0" smtClean="0"/>
              <a:t> “Elective Opportunities”</a:t>
            </a:r>
          </a:p>
          <a:p>
            <a:pPr marL="457200" lvl="1" indent="0">
              <a:lnSpc>
                <a:spcPct val="120000"/>
              </a:lnSpc>
              <a:spcBef>
                <a:spcPts val="0"/>
              </a:spcBef>
              <a:buNone/>
            </a:pPr>
            <a:endParaRPr lang="en-US" sz="3000" dirty="0"/>
          </a:p>
          <a:p>
            <a:pPr lvl="2">
              <a:lnSpc>
                <a:spcPct val="120000"/>
              </a:lnSpc>
              <a:spcBef>
                <a:spcPts val="0"/>
              </a:spcBef>
            </a:pPr>
            <a:endParaRPr lang="en-US" sz="1500" dirty="0" smtClean="0"/>
          </a:p>
          <a:p>
            <a:pPr marL="114300" indent="-114300">
              <a:lnSpc>
                <a:spcPct val="120000"/>
              </a:lnSpc>
              <a:spcBef>
                <a:spcPts val="0"/>
              </a:spcBef>
            </a:pPr>
            <a:r>
              <a:rPr lang="en-US" sz="2800" b="1" dirty="0" smtClean="0">
                <a:solidFill>
                  <a:srgbClr val="FFC000"/>
                </a:solidFill>
              </a:rPr>
              <a:t>Year 2: 20 More Points Earned</a:t>
            </a:r>
          </a:p>
          <a:p>
            <a:pPr lvl="1">
              <a:lnSpc>
                <a:spcPct val="120000"/>
              </a:lnSpc>
              <a:spcBef>
                <a:spcPts val="0"/>
              </a:spcBef>
            </a:pPr>
            <a:r>
              <a:rPr lang="en-US" sz="2400" dirty="0" smtClean="0"/>
              <a:t>15 Points: Qualifying Events </a:t>
            </a:r>
          </a:p>
          <a:p>
            <a:pPr lvl="2">
              <a:lnSpc>
                <a:spcPct val="120000"/>
              </a:lnSpc>
              <a:spcBef>
                <a:spcPts val="0"/>
              </a:spcBef>
            </a:pPr>
            <a:r>
              <a:rPr lang="en-US" sz="2200" dirty="0" smtClean="0"/>
              <a:t>2 from each Leadership Category</a:t>
            </a:r>
          </a:p>
          <a:p>
            <a:pPr lvl="2">
              <a:lnSpc>
                <a:spcPct val="120000"/>
              </a:lnSpc>
              <a:spcBef>
                <a:spcPts val="0"/>
              </a:spcBef>
            </a:pPr>
            <a:r>
              <a:rPr lang="en-US" sz="2200" dirty="0" smtClean="0"/>
              <a:t>3 “Elective Opportunities”</a:t>
            </a:r>
          </a:p>
          <a:p>
            <a:pPr lvl="1" defTabSz="425450">
              <a:lnSpc>
                <a:spcPct val="120000"/>
              </a:lnSpc>
              <a:spcBef>
                <a:spcPts val="0"/>
              </a:spcBef>
            </a:pPr>
            <a:r>
              <a:rPr lang="en-US" sz="2400" dirty="0" smtClean="0"/>
              <a:t>5 Points: Campus </a:t>
            </a:r>
            <a:r>
              <a:rPr lang="en-US" sz="2400" dirty="0"/>
              <a:t>Engagement: </a:t>
            </a:r>
            <a:endParaRPr lang="en-US" sz="2400" dirty="0" smtClean="0"/>
          </a:p>
          <a:p>
            <a:pPr lvl="2" defTabSz="425450">
              <a:lnSpc>
                <a:spcPct val="120000"/>
              </a:lnSpc>
              <a:spcBef>
                <a:spcPts val="0"/>
              </a:spcBef>
            </a:pPr>
            <a:r>
              <a:rPr lang="en-US" sz="2200" dirty="0" smtClean="0"/>
              <a:t>Participation in Campus Club, Program,      Res Life, SSC, </a:t>
            </a:r>
            <a:r>
              <a:rPr lang="en-US" sz="2200" dirty="0" smtClean="0"/>
              <a:t>or something you’re interested in!</a:t>
            </a:r>
            <a:endParaRPr lang="en-US" sz="2200" dirty="0" smtClean="0"/>
          </a:p>
          <a:p>
            <a:pPr lvl="1" defTabSz="425450">
              <a:lnSpc>
                <a:spcPct val="120000"/>
              </a:lnSpc>
              <a:spcBef>
                <a:spcPts val="0"/>
              </a:spcBef>
            </a:pPr>
            <a:endParaRPr lang="en-US" sz="2400" dirty="0" smtClean="0"/>
          </a:p>
          <a:p>
            <a:pPr marL="0" lvl="1" indent="0" algn="ctr">
              <a:lnSpc>
                <a:spcPct val="120000"/>
              </a:lnSpc>
              <a:spcBef>
                <a:spcPts val="0"/>
              </a:spcBef>
              <a:buClr>
                <a:srgbClr val="FFC000"/>
              </a:buClr>
              <a:buNone/>
            </a:pPr>
            <a:r>
              <a:rPr lang="en-US" sz="1900" i="1" dirty="0">
                <a:solidFill>
                  <a:prstClr val="white"/>
                </a:solidFill>
              </a:rPr>
              <a:t>Students may take a Leadership Experience Evaluation </a:t>
            </a:r>
          </a:p>
          <a:p>
            <a:pPr marL="0" lvl="1" indent="0" algn="ctr">
              <a:lnSpc>
                <a:spcPct val="120000"/>
              </a:lnSpc>
              <a:spcBef>
                <a:spcPts val="0"/>
              </a:spcBef>
              <a:buClr>
                <a:srgbClr val="FFC000"/>
              </a:buClr>
              <a:buNone/>
            </a:pPr>
            <a:r>
              <a:rPr lang="en-US" sz="1900" i="1" dirty="0">
                <a:solidFill>
                  <a:prstClr val="white"/>
                </a:solidFill>
              </a:rPr>
              <a:t>to see if they qualify to begin at a later year</a:t>
            </a:r>
            <a:r>
              <a:rPr lang="en-US" sz="1900" i="1" dirty="0" smtClean="0">
                <a:solidFill>
                  <a:prstClr val="white"/>
                </a:solidFill>
              </a:rPr>
              <a:t>!</a:t>
            </a:r>
            <a:endParaRPr lang="en-US" sz="1900" i="1" dirty="0" smtClean="0">
              <a:solidFill>
                <a:prstClr val="white"/>
              </a:solidFill>
            </a:endParaRPr>
          </a:p>
          <a:p>
            <a:pPr marL="0" lvl="1" indent="0" algn="ctr">
              <a:lnSpc>
                <a:spcPct val="120000"/>
              </a:lnSpc>
              <a:spcBef>
                <a:spcPts val="0"/>
              </a:spcBef>
              <a:buClr>
                <a:srgbClr val="FFC000"/>
              </a:buClr>
              <a:buNone/>
            </a:pPr>
            <a:endParaRPr lang="en-US" sz="1900" i="1" dirty="0">
              <a:solidFill>
                <a:prstClr val="white"/>
              </a:solidFill>
            </a:endParaRPr>
          </a:p>
          <a:p>
            <a:pPr marL="0" lvl="1" indent="0" algn="ctr">
              <a:lnSpc>
                <a:spcPct val="120000"/>
              </a:lnSpc>
              <a:spcBef>
                <a:spcPts val="0"/>
              </a:spcBef>
              <a:buClr>
                <a:srgbClr val="FFC000"/>
              </a:buClr>
              <a:buNone/>
            </a:pPr>
            <a:endParaRPr lang="en-US" sz="1900" i="1" dirty="0" smtClean="0">
              <a:solidFill>
                <a:prstClr val="white"/>
              </a:solidFill>
            </a:endParaRPr>
          </a:p>
          <a:p>
            <a:pPr marL="114300" indent="-114300">
              <a:lnSpc>
                <a:spcPct val="120000"/>
              </a:lnSpc>
              <a:spcBef>
                <a:spcPts val="0"/>
              </a:spcBef>
              <a:buClr>
                <a:srgbClr val="FFC000"/>
              </a:buClr>
            </a:pPr>
            <a:r>
              <a:rPr lang="en-US" sz="2800" b="1" dirty="0" smtClean="0">
                <a:solidFill>
                  <a:srgbClr val="FFC000"/>
                </a:solidFill>
              </a:rPr>
              <a:t>Year 3: 30 More </a:t>
            </a:r>
            <a:r>
              <a:rPr lang="en-US" sz="2800" b="1" dirty="0">
                <a:solidFill>
                  <a:srgbClr val="FFC000"/>
                </a:solidFill>
              </a:rPr>
              <a:t>Points Earned</a:t>
            </a:r>
            <a:endParaRPr lang="en-US" sz="2800" b="1" dirty="0" smtClean="0">
              <a:solidFill>
                <a:srgbClr val="FFC000"/>
              </a:solidFill>
            </a:endParaRPr>
          </a:p>
          <a:p>
            <a:pPr lvl="1">
              <a:lnSpc>
                <a:spcPct val="120000"/>
              </a:lnSpc>
              <a:spcBef>
                <a:spcPts val="0"/>
              </a:spcBef>
            </a:pPr>
            <a:r>
              <a:rPr lang="en-US" sz="2600" dirty="0" smtClean="0"/>
              <a:t>15 Points: Qualifying Events </a:t>
            </a:r>
          </a:p>
          <a:p>
            <a:pPr lvl="2">
              <a:lnSpc>
                <a:spcPct val="120000"/>
              </a:lnSpc>
              <a:spcBef>
                <a:spcPts val="0"/>
              </a:spcBef>
            </a:pPr>
            <a:r>
              <a:rPr lang="en-US" sz="2200" dirty="0" smtClean="0"/>
              <a:t>10 Training Events</a:t>
            </a:r>
          </a:p>
          <a:p>
            <a:pPr lvl="2">
              <a:lnSpc>
                <a:spcPct val="120000"/>
              </a:lnSpc>
              <a:spcBef>
                <a:spcPts val="0"/>
              </a:spcBef>
            </a:pPr>
            <a:r>
              <a:rPr lang="en-US" sz="2200" dirty="0" smtClean="0"/>
              <a:t>5 Application Events </a:t>
            </a:r>
          </a:p>
          <a:p>
            <a:pPr lvl="1">
              <a:lnSpc>
                <a:spcPct val="120000"/>
              </a:lnSpc>
              <a:spcBef>
                <a:spcPts val="0"/>
              </a:spcBef>
            </a:pPr>
            <a:r>
              <a:rPr lang="en-US" sz="2600" dirty="0" smtClean="0"/>
              <a:t>10 Points: Connection</a:t>
            </a:r>
          </a:p>
          <a:p>
            <a:pPr lvl="2">
              <a:lnSpc>
                <a:spcPct val="120000"/>
              </a:lnSpc>
              <a:spcBef>
                <a:spcPts val="0"/>
              </a:spcBef>
            </a:pPr>
            <a:r>
              <a:rPr lang="en-US" sz="2200" dirty="0" smtClean="0"/>
              <a:t>Leadership Role in Campus </a:t>
            </a:r>
            <a:r>
              <a:rPr lang="en-US" sz="2200" dirty="0"/>
              <a:t>Club, Program, Res Life, SSC, </a:t>
            </a:r>
            <a:r>
              <a:rPr lang="en-US" sz="2200" dirty="0" smtClean="0"/>
              <a:t>etc.</a:t>
            </a:r>
            <a:endParaRPr lang="en-US" sz="2200" dirty="0" smtClean="0"/>
          </a:p>
          <a:p>
            <a:pPr lvl="2">
              <a:lnSpc>
                <a:spcPct val="120000"/>
              </a:lnSpc>
              <a:spcBef>
                <a:spcPts val="0"/>
              </a:spcBef>
            </a:pPr>
            <a:r>
              <a:rPr lang="en-US" sz="2200" dirty="0" smtClean="0"/>
              <a:t>2 Community Service Projects</a:t>
            </a:r>
          </a:p>
          <a:p>
            <a:pPr lvl="1">
              <a:lnSpc>
                <a:spcPct val="120000"/>
              </a:lnSpc>
              <a:spcBef>
                <a:spcPts val="0"/>
              </a:spcBef>
            </a:pPr>
            <a:r>
              <a:rPr lang="en-US" sz="2600" dirty="0" smtClean="0"/>
              <a:t>5 Points: Future Planning Session</a:t>
            </a:r>
          </a:p>
          <a:p>
            <a:pPr lvl="1">
              <a:lnSpc>
                <a:spcPct val="120000"/>
              </a:lnSpc>
              <a:spcBef>
                <a:spcPts val="0"/>
              </a:spcBef>
            </a:pPr>
            <a:endParaRPr lang="en-US" sz="2200" dirty="0" smtClean="0"/>
          </a:p>
          <a:p>
            <a:pPr marL="114300" indent="-114300">
              <a:lnSpc>
                <a:spcPct val="120000"/>
              </a:lnSpc>
              <a:spcBef>
                <a:spcPts val="0"/>
              </a:spcBef>
            </a:pPr>
            <a:r>
              <a:rPr lang="en-US" sz="2800" b="1" dirty="0" smtClean="0">
                <a:solidFill>
                  <a:srgbClr val="FFC000"/>
                </a:solidFill>
              </a:rPr>
              <a:t>Year 4(+): 40 More Points Earned </a:t>
            </a:r>
          </a:p>
          <a:p>
            <a:pPr lvl="1">
              <a:lnSpc>
                <a:spcPct val="120000"/>
              </a:lnSpc>
              <a:spcBef>
                <a:spcPts val="0"/>
              </a:spcBef>
            </a:pPr>
            <a:r>
              <a:rPr lang="en-US" sz="2600" dirty="0" smtClean="0"/>
              <a:t>20 Points: Qualifying Events</a:t>
            </a:r>
          </a:p>
          <a:p>
            <a:pPr lvl="2">
              <a:lnSpc>
                <a:spcPct val="120000"/>
              </a:lnSpc>
              <a:spcBef>
                <a:spcPts val="0"/>
              </a:spcBef>
            </a:pPr>
            <a:r>
              <a:rPr lang="en-US" sz="2200" dirty="0" smtClean="0"/>
              <a:t>5 Training Events</a:t>
            </a:r>
          </a:p>
          <a:p>
            <a:pPr lvl="2">
              <a:lnSpc>
                <a:spcPct val="120000"/>
              </a:lnSpc>
              <a:spcBef>
                <a:spcPts val="0"/>
              </a:spcBef>
            </a:pPr>
            <a:r>
              <a:rPr lang="en-US" sz="2200" dirty="0" smtClean="0"/>
              <a:t>5 Application </a:t>
            </a:r>
            <a:r>
              <a:rPr lang="en-US" sz="2200" dirty="0"/>
              <a:t>Events </a:t>
            </a:r>
            <a:r>
              <a:rPr lang="en-US" sz="2200" dirty="0" smtClean="0"/>
              <a:t>(2 points </a:t>
            </a:r>
            <a:r>
              <a:rPr lang="en-US" sz="2200" dirty="0"/>
              <a:t>each</a:t>
            </a:r>
            <a:r>
              <a:rPr lang="en-US" sz="2200" dirty="0" smtClean="0"/>
              <a:t>)</a:t>
            </a:r>
          </a:p>
          <a:p>
            <a:pPr lvl="2">
              <a:lnSpc>
                <a:spcPct val="120000"/>
              </a:lnSpc>
              <a:spcBef>
                <a:spcPts val="0"/>
              </a:spcBef>
            </a:pPr>
            <a:r>
              <a:rPr lang="en-US" sz="2200" dirty="0" smtClean="0"/>
              <a:t>5 Community Service Events</a:t>
            </a:r>
          </a:p>
          <a:p>
            <a:pPr lvl="1">
              <a:lnSpc>
                <a:spcPct val="120000"/>
              </a:lnSpc>
              <a:spcBef>
                <a:spcPts val="0"/>
              </a:spcBef>
            </a:pPr>
            <a:r>
              <a:rPr lang="en-US" sz="2600" dirty="0" smtClean="0"/>
              <a:t>20 Points: Mentorship</a:t>
            </a:r>
          </a:p>
          <a:p>
            <a:pPr lvl="2">
              <a:lnSpc>
                <a:spcPct val="120000"/>
              </a:lnSpc>
              <a:spcBef>
                <a:spcPts val="0"/>
              </a:spcBef>
            </a:pPr>
            <a:r>
              <a:rPr lang="en-US" sz="2200" dirty="0" smtClean="0"/>
              <a:t>Bring a student into the Leadership Academy &amp; sponsor their 1</a:t>
            </a:r>
            <a:r>
              <a:rPr lang="en-US" sz="2200" baseline="30000" dirty="0" smtClean="0"/>
              <a:t>st</a:t>
            </a:r>
            <a:r>
              <a:rPr lang="en-US" sz="2200" dirty="0" smtClean="0"/>
              <a:t>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2969632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42596" y="1225109"/>
            <a:ext cx="106662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2596" y="4492385"/>
            <a:ext cx="106662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2596" y="2759122"/>
            <a:ext cx="10666208"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308979" y="192569"/>
            <a:ext cx="3509477" cy="411611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2099"/>
          <a:stretch/>
        </p:blipFill>
        <p:spPr>
          <a:xfrm>
            <a:off x="7561637" y="2084024"/>
            <a:ext cx="4513638" cy="4449312"/>
          </a:xfrm>
          <a:prstGeom prst="rect">
            <a:avLst/>
          </a:prstGeom>
        </p:spPr>
      </p:pic>
      <p:sp>
        <p:nvSpPr>
          <p:cNvPr id="8" name="Rectangle 7"/>
          <p:cNvSpPr/>
          <p:nvPr/>
        </p:nvSpPr>
        <p:spPr>
          <a:xfrm rot="20729716">
            <a:off x="949686" y="5301389"/>
            <a:ext cx="13223901" cy="1938992"/>
          </a:xfrm>
          <a:prstGeom prst="rect">
            <a:avLst/>
          </a:prstGeom>
          <a:solidFill>
            <a:srgbClr val="BDE1F8">
              <a:alpha val="25098"/>
            </a:srgbClr>
          </a:solidFill>
        </p:spPr>
        <p:txBody>
          <a:bodyPr wrap="square" lIns="91440" tIns="45720" rIns="91440" bIns="45720">
            <a:spAutoFit/>
          </a:bodyPr>
          <a:lstStyle/>
          <a:p>
            <a:pPr algn="ctr"/>
            <a:r>
              <a:rPr lang="en-US" sz="6000" b="0" cap="none" spc="0" dirty="0" smtClean="0">
                <a:ln w="0"/>
                <a:solidFill>
                  <a:schemeClr val="accent1"/>
                </a:solidFill>
                <a:effectLst>
                  <a:outerShdw blurRad="38100" dist="25400" dir="5400000" algn="ctr" rotWithShape="0">
                    <a:srgbClr val="6E747A">
                      <a:alpha val="43000"/>
                    </a:srgbClr>
                  </a:outerShdw>
                </a:effectLst>
                <a:latin typeface="Action Force" panose="00000400000000000000" pitchFamily="2" charset="0"/>
              </a:rPr>
              <a:t>																Points are 															Cumulative</a:t>
            </a:r>
            <a:endParaRPr lang="en-US" sz="6000" b="0" cap="none" spc="0" dirty="0">
              <a:ln w="0"/>
              <a:solidFill>
                <a:schemeClr val="accent1"/>
              </a:solidFill>
              <a:effectLst>
                <a:outerShdw blurRad="38100" dist="25400" dir="5400000" algn="ctr" rotWithShape="0">
                  <a:srgbClr val="6E747A">
                    <a:alpha val="43000"/>
                  </a:srgbClr>
                </a:outerShdw>
              </a:effectLst>
              <a:latin typeface="Action Force" panose="00000400000000000000" pitchFamily="2" charset="0"/>
            </a:endParaRPr>
          </a:p>
        </p:txBody>
      </p:sp>
      <p:sp>
        <p:nvSpPr>
          <p:cNvPr id="3" name="Content Placeholder 2"/>
          <p:cNvSpPr>
            <a:spLocks noGrp="1"/>
          </p:cNvSpPr>
          <p:nvPr>
            <p:ph idx="1"/>
          </p:nvPr>
        </p:nvSpPr>
        <p:spPr>
          <a:xfrm>
            <a:off x="228949" y="110680"/>
            <a:ext cx="11616612" cy="6553465"/>
          </a:xfrm>
        </p:spPr>
        <p:txBody>
          <a:bodyPr>
            <a:noAutofit/>
          </a:bodyPr>
          <a:lstStyle/>
          <a:p>
            <a:pPr marL="0" indent="0">
              <a:spcBef>
                <a:spcPts val="0"/>
              </a:spcBef>
              <a:spcAft>
                <a:spcPts val="600"/>
              </a:spcAft>
              <a:buNone/>
            </a:pPr>
            <a:r>
              <a:rPr lang="en-US" sz="3200" dirty="0" smtClean="0"/>
              <a:t>Learn (Year 1)</a:t>
            </a:r>
          </a:p>
          <a:p>
            <a:pPr marL="463550" indent="-176213">
              <a:spcBef>
                <a:spcPts val="0"/>
              </a:spcBef>
              <a:spcAft>
                <a:spcPts val="600"/>
              </a:spcAft>
            </a:pPr>
            <a:r>
              <a:rPr lang="en-US" sz="2800" dirty="0" smtClean="0"/>
              <a:t>10 </a:t>
            </a:r>
            <a:r>
              <a:rPr lang="en-US" sz="2800" dirty="0" smtClean="0"/>
              <a:t>Points- 	Certificate &amp; T-shirt</a:t>
            </a:r>
          </a:p>
          <a:p>
            <a:pPr marL="0" indent="0">
              <a:spcBef>
                <a:spcPts val="0"/>
              </a:spcBef>
              <a:spcAft>
                <a:spcPts val="600"/>
              </a:spcAft>
              <a:buNone/>
            </a:pPr>
            <a:r>
              <a:rPr lang="en-US" sz="3200" dirty="0" smtClean="0"/>
              <a:t>Engage (Year 2)</a:t>
            </a:r>
          </a:p>
          <a:p>
            <a:pPr marL="519113" indent="-231775">
              <a:spcBef>
                <a:spcPts val="0"/>
              </a:spcBef>
              <a:spcAft>
                <a:spcPts val="600"/>
              </a:spcAft>
            </a:pPr>
            <a:r>
              <a:rPr lang="en-US" sz="2800" dirty="0" smtClean="0"/>
              <a:t>20 </a:t>
            </a:r>
            <a:r>
              <a:rPr lang="en-US" sz="2800" dirty="0" smtClean="0"/>
              <a:t>Points- 	T-shirt</a:t>
            </a:r>
          </a:p>
          <a:p>
            <a:pPr marL="519113" indent="-231775">
              <a:spcBef>
                <a:spcPts val="0"/>
              </a:spcBef>
              <a:spcAft>
                <a:spcPts val="600"/>
              </a:spcAft>
            </a:pPr>
            <a:r>
              <a:rPr lang="en-US" sz="2800" dirty="0" smtClean="0"/>
              <a:t>30 </a:t>
            </a:r>
            <a:r>
              <a:rPr lang="en-US" sz="2800" dirty="0" smtClean="0"/>
              <a:t>Points- 	</a:t>
            </a:r>
            <a:r>
              <a:rPr lang="en-US" sz="2800" dirty="0"/>
              <a:t>Certificate &amp; </a:t>
            </a:r>
            <a:r>
              <a:rPr lang="en-US" sz="2800" dirty="0" smtClean="0"/>
              <a:t>Keychain</a:t>
            </a:r>
          </a:p>
          <a:p>
            <a:pPr marL="0" indent="0">
              <a:spcBef>
                <a:spcPts val="0"/>
              </a:spcBef>
              <a:spcAft>
                <a:spcPts val="600"/>
              </a:spcAft>
              <a:buNone/>
            </a:pPr>
            <a:r>
              <a:rPr lang="en-US" sz="3200" dirty="0" smtClean="0"/>
              <a:t>Advance (Year 3)</a:t>
            </a:r>
          </a:p>
          <a:p>
            <a:pPr marL="519113" indent="-231775">
              <a:spcBef>
                <a:spcPts val="0"/>
              </a:spcBef>
              <a:spcAft>
                <a:spcPts val="600"/>
              </a:spcAft>
            </a:pPr>
            <a:r>
              <a:rPr lang="en-US" sz="3200" dirty="0" smtClean="0"/>
              <a:t>50 Points- 	T-shirt &amp; Luncheon</a:t>
            </a:r>
          </a:p>
          <a:p>
            <a:pPr marL="519113" indent="-231775">
              <a:spcBef>
                <a:spcPts val="0"/>
              </a:spcBef>
              <a:spcAft>
                <a:spcPts val="600"/>
              </a:spcAft>
            </a:pPr>
            <a:r>
              <a:rPr lang="en-US" sz="3200" dirty="0"/>
              <a:t>6</a:t>
            </a:r>
            <a:r>
              <a:rPr lang="en-US" sz="3200" dirty="0" smtClean="0"/>
              <a:t>0 Points- 	Certificate &amp; Jacket</a:t>
            </a:r>
          </a:p>
          <a:p>
            <a:pPr marL="0" indent="0">
              <a:spcBef>
                <a:spcPts val="0"/>
              </a:spcBef>
              <a:spcAft>
                <a:spcPts val="600"/>
              </a:spcAft>
              <a:buNone/>
            </a:pPr>
            <a:r>
              <a:rPr lang="en-US" sz="3200" dirty="0" smtClean="0"/>
              <a:t>Demonstrate (Year 4)</a:t>
            </a:r>
          </a:p>
          <a:p>
            <a:pPr marL="519113" indent="-231775">
              <a:spcBef>
                <a:spcPts val="0"/>
              </a:spcBef>
              <a:spcAft>
                <a:spcPts val="600"/>
              </a:spcAft>
            </a:pPr>
            <a:r>
              <a:rPr lang="en-US" sz="3200" dirty="0" smtClean="0"/>
              <a:t>75 Points-  Mentor T-shirt &amp; Dinner</a:t>
            </a:r>
          </a:p>
          <a:p>
            <a:pPr marL="519113" indent="-231775">
              <a:spcBef>
                <a:spcPts val="0"/>
              </a:spcBef>
              <a:spcAft>
                <a:spcPts val="600"/>
              </a:spcAft>
            </a:pPr>
            <a:r>
              <a:rPr lang="en-US" sz="3200" dirty="0" smtClean="0"/>
              <a:t>100 Points- Certificate &amp; Jacket Patches</a:t>
            </a:r>
          </a:p>
          <a:p>
            <a:pPr marL="573088" indent="-285750">
              <a:spcBef>
                <a:spcPts val="0"/>
              </a:spcBef>
              <a:spcAft>
                <a:spcPts val="600"/>
              </a:spcAft>
            </a:pPr>
            <a:r>
              <a:rPr lang="en-US" sz="3200" b="1" spc="-150" dirty="0" smtClean="0">
                <a:ln>
                  <a:solidFill>
                    <a:sysClr val="windowText" lastClr="000000"/>
                  </a:solidFill>
                </a:ln>
                <a:solidFill>
                  <a:srgbClr val="FFC000"/>
                </a:solidFill>
              </a:rPr>
              <a:t>150 Points- Leadership Academy Hall of Fame</a:t>
            </a:r>
            <a:endParaRPr lang="en-US" sz="3200" spc="-150" dirty="0" smtClean="0">
              <a:ln>
                <a:solidFill>
                  <a:sysClr val="windowText" lastClr="000000"/>
                </a:solidFill>
              </a:ln>
              <a:solidFill>
                <a:srgbClr val="FFFF0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1483" y="402622"/>
            <a:ext cx="2243661" cy="2243661"/>
          </a:xfrm>
          <a:prstGeom prst="ellipse">
            <a:avLst/>
          </a:prstGeom>
          <a:ln w="762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p:nvPr/>
        </p:nvPicPr>
        <p:blipFill rotWithShape="1">
          <a:blip r:embed="rId7">
            <a:extLst>
              <a:ext uri="{28A0092B-C50C-407E-A947-70E740481C1C}">
                <a14:useLocalDpi xmlns:a14="http://schemas.microsoft.com/office/drawing/2010/main" val="0"/>
              </a:ext>
            </a:extLst>
          </a:blip>
          <a:srcRect t="26667" b="21904"/>
          <a:stretch/>
        </p:blipFill>
        <p:spPr bwMode="auto">
          <a:xfrm rot="20503912">
            <a:off x="7025893" y="2317381"/>
            <a:ext cx="4995164" cy="7886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11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How to Sign Up</a:t>
            </a:r>
            <a:endParaRPr lang="en-US" sz="6600" dirty="0"/>
          </a:p>
        </p:txBody>
      </p:sp>
      <p:pic>
        <p:nvPicPr>
          <p:cNvPr id="5" name="Picture 4">
            <a:hlinkClick r:id="rId3"/>
          </p:cNvPr>
          <p:cNvPicPr>
            <a:picLocks noChangeAspect="1"/>
          </p:cNvPicPr>
          <p:nvPr/>
        </p:nvPicPr>
        <p:blipFill>
          <a:blip r:embed="rId4"/>
          <a:stretch>
            <a:fillRect/>
          </a:stretch>
        </p:blipFill>
        <p:spPr>
          <a:xfrm rot="656090">
            <a:off x="6696955" y="159848"/>
            <a:ext cx="5478259" cy="6533155"/>
          </a:xfrm>
          <a:prstGeom prst="rect">
            <a:avLst/>
          </a:prstGeom>
        </p:spPr>
      </p:pic>
      <p:sp>
        <p:nvSpPr>
          <p:cNvPr id="3" name="Content Placeholder 2"/>
          <p:cNvSpPr>
            <a:spLocks noGrp="1"/>
          </p:cNvSpPr>
          <p:nvPr>
            <p:ph idx="1"/>
          </p:nvPr>
        </p:nvSpPr>
        <p:spPr>
          <a:xfrm>
            <a:off x="420079" y="1640111"/>
            <a:ext cx="7141037" cy="4891547"/>
          </a:xfrm>
        </p:spPr>
        <p:txBody>
          <a:bodyPr>
            <a:normAutofit/>
          </a:bodyPr>
          <a:lstStyle/>
          <a:p>
            <a:r>
              <a:rPr lang="en-US" sz="3200" dirty="0" smtClean="0"/>
              <a:t>Register Today!</a:t>
            </a:r>
            <a:endParaRPr lang="en-US" sz="3000" dirty="0" smtClean="0"/>
          </a:p>
          <a:p>
            <a:pPr lvl="1"/>
            <a:r>
              <a:rPr lang="en-US" sz="3000" dirty="0" smtClean="0"/>
              <a:t>Fill out the form </a:t>
            </a:r>
          </a:p>
          <a:p>
            <a:r>
              <a:rPr lang="en-US" sz="3200" dirty="0" smtClean="0"/>
              <a:t>Register Online</a:t>
            </a:r>
          </a:p>
          <a:p>
            <a:pPr lvl="1"/>
            <a:r>
              <a:rPr lang="en-US" sz="2800" dirty="0" smtClean="0"/>
              <a:t>Each year we will have a kick-off meeting to preview the schedule</a:t>
            </a:r>
          </a:p>
          <a:p>
            <a:pPr lvl="1"/>
            <a:r>
              <a:rPr lang="en-US" sz="2800" dirty="0" smtClean="0"/>
              <a:t>Go to oit.edu/</a:t>
            </a:r>
            <a:r>
              <a:rPr lang="en-US" sz="2800" dirty="0" err="1" smtClean="0"/>
              <a:t>leadershipacademy</a:t>
            </a:r>
            <a:endParaRPr lang="en-US" sz="2800" dirty="0" smtClean="0"/>
          </a:p>
          <a:p>
            <a:pPr lvl="1"/>
            <a:r>
              <a:rPr lang="en-US" sz="2800" u="sng" dirty="0">
                <a:hlinkClick r:id="rId3"/>
              </a:rPr>
              <a:t>Register Now for the Leadership Academy!</a:t>
            </a:r>
            <a:endParaRPr lang="en-US" sz="28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388711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263" y="0"/>
            <a:ext cx="8805897" cy="1400530"/>
          </a:xfrm>
        </p:spPr>
        <p:txBody>
          <a:bodyPr/>
          <a:lstStyle/>
          <a:p>
            <a:pPr algn="r"/>
            <a:r>
              <a:rPr lang="en-US" sz="6600" dirty="0" smtClean="0"/>
              <a:t>Get Your Points!</a:t>
            </a:r>
            <a:endParaRPr lang="en-US" sz="6600" dirty="0"/>
          </a:p>
        </p:txBody>
      </p:sp>
      <p:sp>
        <p:nvSpPr>
          <p:cNvPr id="3" name="Content Placeholder 2"/>
          <p:cNvSpPr>
            <a:spLocks noGrp="1"/>
          </p:cNvSpPr>
          <p:nvPr>
            <p:ph idx="1"/>
          </p:nvPr>
        </p:nvSpPr>
        <p:spPr>
          <a:xfrm>
            <a:off x="5242335" y="1466857"/>
            <a:ext cx="7141037" cy="4891547"/>
          </a:xfrm>
        </p:spPr>
        <p:txBody>
          <a:bodyPr>
            <a:normAutofit/>
          </a:bodyPr>
          <a:lstStyle/>
          <a:p>
            <a:pPr>
              <a:buSzPct val="150000"/>
              <a:buBlip>
                <a:blip r:embed="rId3"/>
              </a:buBlip>
            </a:pPr>
            <a:r>
              <a:rPr lang="en-US" sz="3200" dirty="0" smtClean="0"/>
              <a:t>Register for the program</a:t>
            </a:r>
          </a:p>
          <a:p>
            <a:r>
              <a:rPr lang="en-US" sz="3200" dirty="0" smtClean="0"/>
              <a:t>Make sure your name and 918# are recorded at the event</a:t>
            </a:r>
          </a:p>
          <a:p>
            <a:r>
              <a:rPr lang="en-US" sz="3200" dirty="0" smtClean="0"/>
              <a:t>Complete an evaluation after each event that you attend</a:t>
            </a:r>
          </a:p>
          <a:p>
            <a:r>
              <a:rPr lang="en-US" sz="3200" dirty="0" smtClean="0"/>
              <a:t>Get Your </a:t>
            </a:r>
            <a:r>
              <a:rPr lang="en-US" sz="3200" dirty="0" smtClean="0">
                <a:solidFill>
                  <a:srgbClr val="FFC000"/>
                </a:solidFill>
              </a:rPr>
              <a:t>PRIZES</a:t>
            </a:r>
            <a:r>
              <a:rPr lang="en-US" sz="3200" dirty="0" smtClean="0"/>
              <a:t> at the awards ceremony!</a:t>
            </a:r>
            <a:endParaRPr lang="en-US" sz="30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pic>
        <p:nvPicPr>
          <p:cNvPr id="4" name="Picture 3"/>
          <p:cNvPicPr>
            <a:picLocks noChangeAspect="1"/>
          </p:cNvPicPr>
          <p:nvPr/>
        </p:nvPicPr>
        <p:blipFill>
          <a:blip r:embed="rId5"/>
          <a:stretch>
            <a:fillRect/>
          </a:stretch>
        </p:blipFill>
        <p:spPr>
          <a:xfrm rot="20971176">
            <a:off x="98570" y="195282"/>
            <a:ext cx="4820280" cy="6521280"/>
          </a:xfrm>
          <a:prstGeom prst="rect">
            <a:avLst/>
          </a:prstGeom>
        </p:spPr>
      </p:pic>
    </p:spTree>
    <p:extLst>
      <p:ext uri="{BB962C8B-B14F-4D97-AF65-F5344CB8AC3E}">
        <p14:creationId xmlns:p14="http://schemas.microsoft.com/office/powerpoint/2010/main" val="1223874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an Event to the Leadership Academy Calendar</a:t>
            </a:r>
            <a:endParaRPr lang="en-US" dirty="0"/>
          </a:p>
        </p:txBody>
      </p:sp>
      <p:sp>
        <p:nvSpPr>
          <p:cNvPr id="3" name="Content Placeholder 2"/>
          <p:cNvSpPr>
            <a:spLocks noGrp="1"/>
          </p:cNvSpPr>
          <p:nvPr>
            <p:ph idx="1"/>
          </p:nvPr>
        </p:nvSpPr>
        <p:spPr>
          <a:xfrm>
            <a:off x="1103313" y="2052918"/>
            <a:ext cx="6045632" cy="4195481"/>
          </a:xfrm>
        </p:spPr>
        <p:txBody>
          <a:bodyPr>
            <a:normAutofit/>
          </a:bodyPr>
          <a:lstStyle/>
          <a:p>
            <a:r>
              <a:rPr lang="en-US" sz="2400" dirty="0" smtClean="0"/>
              <a:t>Complete the online form at oit.edu/</a:t>
            </a:r>
            <a:r>
              <a:rPr lang="en-US" sz="2400" dirty="0" err="1" smtClean="0"/>
              <a:t>leadershipacademy</a:t>
            </a:r>
            <a:endParaRPr lang="en-US" sz="2400" dirty="0" smtClean="0"/>
          </a:p>
          <a:p>
            <a:r>
              <a:rPr lang="en-US" sz="1600" dirty="0">
                <a:hlinkClick r:id="rId3"/>
              </a:rPr>
              <a:t>https://oit.co1.qualtrics.com/SE/?</a:t>
            </a:r>
            <a:r>
              <a:rPr lang="en-US" sz="1600" dirty="0" smtClean="0">
                <a:hlinkClick r:id="rId3"/>
              </a:rPr>
              <a:t>SID=SV_cUO7kye0kK2YHxr</a:t>
            </a:r>
            <a:endParaRPr lang="en-US" sz="1600" dirty="0" smtClean="0"/>
          </a:p>
          <a:p>
            <a:r>
              <a:rPr lang="en-US" sz="2400" dirty="0" smtClean="0"/>
              <a:t>Receive a confirmation </a:t>
            </a:r>
          </a:p>
          <a:p>
            <a:r>
              <a:rPr lang="en-US" sz="2400" dirty="0" smtClean="0"/>
              <a:t>Take attendance</a:t>
            </a:r>
          </a:p>
          <a:p>
            <a:r>
              <a:rPr lang="en-US" sz="2400" dirty="0" smtClean="0"/>
              <a:t>Request that students complete the Event Evaluation at the conclusion of the event to receive participation credit</a:t>
            </a:r>
            <a:endParaRPr lang="en-US" sz="2400" dirty="0"/>
          </a:p>
        </p:txBody>
      </p:sp>
      <p:pic>
        <p:nvPicPr>
          <p:cNvPr id="5" name="Picture 4">
            <a:hlinkClick r:id="rId3"/>
          </p:cNvPr>
          <p:cNvPicPr>
            <a:picLocks noChangeAspect="1"/>
          </p:cNvPicPr>
          <p:nvPr/>
        </p:nvPicPr>
        <p:blipFill>
          <a:blip r:embed="rId4"/>
          <a:stretch>
            <a:fillRect/>
          </a:stretch>
        </p:blipFill>
        <p:spPr>
          <a:xfrm rot="863831">
            <a:off x="7283604" y="498274"/>
            <a:ext cx="4851488" cy="6678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1818453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2995"/>
            <a:ext cx="11115675" cy="1419615"/>
          </a:xfrm>
        </p:spPr>
        <p:txBody>
          <a:bodyPr/>
          <a:lstStyle/>
          <a:p>
            <a:r>
              <a:rPr lang="en-US" sz="7200" b="1" dirty="0"/>
              <a:t>Questions &amp; Comments</a:t>
            </a:r>
            <a:r>
              <a:rPr lang="en-US" sz="7200" b="1" dirty="0" smtClean="0"/>
              <a:t>?</a:t>
            </a:r>
            <a:r>
              <a:rPr lang="en-US" sz="7200" b="1" dirty="0"/>
              <a:t/>
            </a:r>
            <a:br>
              <a:rPr lang="en-US" sz="7200" b="1" dirty="0"/>
            </a:br>
            <a:endParaRPr lang="en-US" sz="7200" b="1" dirty="0"/>
          </a:p>
        </p:txBody>
      </p:sp>
      <p:sp>
        <p:nvSpPr>
          <p:cNvPr id="3" name="Content Placeholder 2"/>
          <p:cNvSpPr>
            <a:spLocks noGrp="1"/>
          </p:cNvSpPr>
          <p:nvPr>
            <p:ph idx="1"/>
          </p:nvPr>
        </p:nvSpPr>
        <p:spPr>
          <a:xfrm>
            <a:off x="0" y="2903061"/>
            <a:ext cx="12192000" cy="1384169"/>
          </a:xfrm>
        </p:spPr>
        <p:txBody>
          <a:bodyPr>
            <a:normAutofit/>
          </a:bodyPr>
          <a:lstStyle/>
          <a:p>
            <a:pPr marL="0" indent="0" algn="ctr">
              <a:buNone/>
            </a:pPr>
            <a:r>
              <a:rPr lang="en-US" sz="3200" dirty="0" smtClean="0"/>
              <a:t>Please email any additional questions, comments, or suggestions to </a:t>
            </a:r>
            <a:r>
              <a:rPr lang="en-US" sz="3200" dirty="0" smtClean="0">
                <a:hlinkClick r:id="rId3"/>
              </a:rPr>
              <a:t>josie.hudspeth@oit.edu</a:t>
            </a:r>
            <a:r>
              <a:rPr lang="en-US" sz="3200" dirty="0" smtClean="0"/>
              <a:t> </a:t>
            </a:r>
            <a:endParaRPr lang="en-US" sz="3200" dirty="0"/>
          </a:p>
        </p:txBody>
      </p:sp>
      <p:sp>
        <p:nvSpPr>
          <p:cNvPr id="7" name="Rectangle 6"/>
          <p:cNvSpPr/>
          <p:nvPr/>
        </p:nvSpPr>
        <p:spPr>
          <a:xfrm>
            <a:off x="-2" y="5372560"/>
            <a:ext cx="12192000" cy="400110"/>
          </a:xfrm>
          <a:prstGeom prst="rect">
            <a:avLst/>
          </a:prstGeom>
        </p:spPr>
        <p:txBody>
          <a:bodyPr wrap="square">
            <a:spAutoFit/>
          </a:bodyPr>
          <a:lstStyle/>
          <a:p>
            <a:pPr algn="ctr"/>
            <a:r>
              <a:rPr lang="en-US" sz="2000" b="1" dirty="0">
                <a:solidFill>
                  <a:srgbClr val="FFCC00"/>
                </a:solidFill>
                <a:latin typeface="Franklin Gothic Medium" panose="020B0603020102020204"/>
                <a:ea typeface="+mj-ea"/>
                <a:cs typeface="+mj-cs"/>
              </a:rPr>
              <a:t>Thank you </a:t>
            </a:r>
            <a:r>
              <a:rPr lang="en-US" sz="2000" b="1" dirty="0" smtClean="0">
                <a:solidFill>
                  <a:srgbClr val="FFCC00"/>
                </a:solidFill>
                <a:latin typeface="Franklin Gothic Medium" panose="020B0603020102020204"/>
                <a:ea typeface="+mj-ea"/>
                <a:cs typeface="+mj-cs"/>
              </a:rPr>
              <a:t>to Sacramento State for sharing your program model and inspiring Oregon Tech’s redesign.  </a:t>
            </a:r>
            <a:endParaRPr lang="en-US" sz="2000" dirty="0">
              <a:solidFill>
                <a:srgbClr val="FFCC00"/>
              </a:solidFill>
            </a:endParaRPr>
          </a:p>
        </p:txBody>
      </p:sp>
      <p:grpSp>
        <p:nvGrpSpPr>
          <p:cNvPr id="12" name="Group 11"/>
          <p:cNvGrpSpPr/>
          <p:nvPr/>
        </p:nvGrpSpPr>
        <p:grpSpPr>
          <a:xfrm>
            <a:off x="2884570" y="5759610"/>
            <a:ext cx="6422857" cy="1098390"/>
            <a:chOff x="2759242" y="5639290"/>
            <a:chExt cx="6422857" cy="1098390"/>
          </a:xfrm>
        </p:grpSpPr>
        <p:sp>
          <p:nvSpPr>
            <p:cNvPr id="11" name="Rectangle 10"/>
            <p:cNvSpPr/>
            <p:nvPr/>
          </p:nvSpPr>
          <p:spPr>
            <a:xfrm>
              <a:off x="2759242" y="5639290"/>
              <a:ext cx="6422857" cy="10983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759242" y="5657369"/>
              <a:ext cx="6422857" cy="1080311"/>
              <a:chOff x="2759242" y="5805678"/>
              <a:chExt cx="6422857" cy="1080311"/>
            </a:xfrm>
            <a:solidFill>
              <a:schemeClr val="tx1"/>
            </a:solidFill>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90434"/>
              <a:stretch/>
            </p:blipFill>
            <p:spPr>
              <a:xfrm>
                <a:off x="3009900" y="6077078"/>
                <a:ext cx="6172199" cy="459999"/>
              </a:xfrm>
              <a:prstGeom prst="rect">
                <a:avLst/>
              </a:prstGeom>
              <a:grpFill/>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2416" t="87068"/>
              <a:stretch/>
            </p:blipFill>
            <p:spPr>
              <a:xfrm>
                <a:off x="3009900" y="5805678"/>
                <a:ext cx="783367" cy="1040694"/>
              </a:xfrm>
              <a:prstGeom prst="rect">
                <a:avLst/>
              </a:prstGeom>
              <a:grpFill/>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9990" t="92271" r="-1"/>
              <a:stretch/>
            </p:blipFill>
            <p:spPr>
              <a:xfrm>
                <a:off x="2759242" y="6263954"/>
                <a:ext cx="1034025" cy="622035"/>
              </a:xfrm>
              <a:prstGeom prst="rect">
                <a:avLst/>
              </a:prstGeom>
              <a:grpFill/>
            </p:spPr>
          </p:pic>
        </p:grpSp>
      </p:grpSp>
    </p:spTree>
    <p:extLst>
      <p:ext uri="{BB962C8B-B14F-4D97-AF65-F5344CB8AC3E}">
        <p14:creationId xmlns:p14="http://schemas.microsoft.com/office/powerpoint/2010/main" val="2045778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34537" y="1405054"/>
            <a:ext cx="11619569" cy="4843345"/>
          </a:xfrm>
        </p:spPr>
        <p:txBody>
          <a:bodyPr>
            <a:normAutofit/>
          </a:bodyPr>
          <a:lstStyle/>
          <a:p>
            <a:r>
              <a:rPr lang="en-US" sz="2400" dirty="0" smtClean="0"/>
              <a:t>Leadership Academy Mission: To provide students with opportunities to develop effective leadership, clear objectives, goals, and long-term direction for their campus involvement areas and in their futures. </a:t>
            </a:r>
          </a:p>
          <a:p>
            <a:r>
              <a:rPr lang="en-US" sz="2400" i="1" dirty="0" smtClean="0"/>
              <a:t>Develop </a:t>
            </a:r>
            <a:r>
              <a:rPr lang="en-US" sz="2400" i="1" dirty="0"/>
              <a:t>students’ leadership and professional skills</a:t>
            </a:r>
          </a:p>
          <a:p>
            <a:r>
              <a:rPr lang="en-US" sz="2400" i="1" dirty="0"/>
              <a:t>Serve as a foundation for involvement in campus life</a:t>
            </a:r>
          </a:p>
          <a:p>
            <a:r>
              <a:rPr lang="en-US" sz="2400" i="1" dirty="0"/>
              <a:t>Promote retention, academic success, and graduation</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
        <p:nvSpPr>
          <p:cNvPr id="5" name="Rectangle 4"/>
          <p:cNvSpPr/>
          <p:nvPr/>
        </p:nvSpPr>
        <p:spPr>
          <a:xfrm>
            <a:off x="5536505" y="5823772"/>
            <a:ext cx="5596724" cy="707886"/>
          </a:xfrm>
          <a:prstGeom prst="rect">
            <a:avLst/>
          </a:prstGeom>
        </p:spPr>
        <p:txBody>
          <a:bodyPr wrap="square">
            <a:spAutoFit/>
          </a:bodyPr>
          <a:lstStyle/>
          <a:p>
            <a:pPr lvl="0" algn="ctr" defTabSz="1066800">
              <a:spcBef>
                <a:spcPct val="0"/>
              </a:spcBef>
            </a:pPr>
            <a:r>
              <a:rPr lang="en-US" sz="2000" dirty="0" smtClean="0">
                <a:solidFill>
                  <a:srgbClr val="FFFF00"/>
                </a:solidFill>
              </a:rPr>
              <a:t>The Leadership Academy is a certificate program facilitated through the Campus Life office. </a:t>
            </a:r>
            <a:endParaRPr lang="en-US" sz="2000" dirty="0">
              <a:solidFill>
                <a:srgbClr val="FFFF00"/>
              </a:solidFill>
            </a:endParaRPr>
          </a:p>
        </p:txBody>
      </p:sp>
    </p:spTree>
    <p:extLst>
      <p:ext uri="{BB962C8B-B14F-4D97-AF65-F5344CB8AC3E}">
        <p14:creationId xmlns:p14="http://schemas.microsoft.com/office/powerpoint/2010/main" val="3928411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1" y="274320"/>
            <a:ext cx="9761274" cy="1578928"/>
          </a:xfrm>
        </p:spPr>
        <p:txBody>
          <a:bodyPr/>
          <a:lstStyle/>
          <a:p>
            <a:r>
              <a:rPr lang="en-US" sz="4800" dirty="0" smtClean="0"/>
              <a:t>Leadership </a:t>
            </a:r>
            <a:br>
              <a:rPr lang="en-US" sz="4800" dirty="0" smtClean="0"/>
            </a:br>
            <a:r>
              <a:rPr lang="en-US" sz="4800" dirty="0"/>
              <a:t>	</a:t>
            </a:r>
            <a:r>
              <a:rPr lang="en-US" sz="4800" dirty="0" smtClean="0"/>
              <a:t>Academy </a:t>
            </a:r>
            <a:br>
              <a:rPr lang="en-US" sz="4800" dirty="0" smtClean="0"/>
            </a:br>
            <a:r>
              <a:rPr lang="en-US" sz="4800" dirty="0"/>
              <a:t>	</a:t>
            </a:r>
            <a:r>
              <a:rPr lang="en-US" sz="4800" dirty="0" smtClean="0"/>
              <a:t>	Partners </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grpSp>
        <p:nvGrpSpPr>
          <p:cNvPr id="3" name="Group 2"/>
          <p:cNvGrpSpPr/>
          <p:nvPr/>
        </p:nvGrpSpPr>
        <p:grpSpPr>
          <a:xfrm>
            <a:off x="2069984" y="0"/>
            <a:ext cx="9167511" cy="6897702"/>
            <a:chOff x="2069984" y="0"/>
            <a:chExt cx="9167511" cy="6897702"/>
          </a:xfrm>
        </p:grpSpPr>
        <p:sp>
          <p:nvSpPr>
            <p:cNvPr id="7" name="Freeform 6"/>
            <p:cNvSpPr/>
            <p:nvPr/>
          </p:nvSpPr>
          <p:spPr>
            <a:xfrm>
              <a:off x="4209920" y="0"/>
              <a:ext cx="5001768" cy="4244740"/>
            </a:xfrm>
            <a:custGeom>
              <a:avLst/>
              <a:gdLst>
                <a:gd name="connsiteX0" fmla="*/ 0 w 4244740"/>
                <a:gd name="connsiteY0" fmla="*/ 2122370 h 4244740"/>
                <a:gd name="connsiteX1" fmla="*/ 2122370 w 4244740"/>
                <a:gd name="connsiteY1" fmla="*/ 0 h 4244740"/>
                <a:gd name="connsiteX2" fmla="*/ 4244740 w 4244740"/>
                <a:gd name="connsiteY2" fmla="*/ 2122370 h 4244740"/>
                <a:gd name="connsiteX3" fmla="*/ 2122370 w 4244740"/>
                <a:gd name="connsiteY3" fmla="*/ 4244740 h 4244740"/>
                <a:gd name="connsiteX4" fmla="*/ 0 w 4244740"/>
                <a:gd name="connsiteY4" fmla="*/ 2122370 h 42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740" h="4244740">
                  <a:moveTo>
                    <a:pt x="0" y="2122370"/>
                  </a:moveTo>
                  <a:cubicBezTo>
                    <a:pt x="0" y="950217"/>
                    <a:pt x="950217" y="0"/>
                    <a:pt x="2122370" y="0"/>
                  </a:cubicBezTo>
                  <a:cubicBezTo>
                    <a:pt x="3294523" y="0"/>
                    <a:pt x="4244740" y="950217"/>
                    <a:pt x="4244740" y="2122370"/>
                  </a:cubicBezTo>
                  <a:cubicBezTo>
                    <a:pt x="4244740" y="3294523"/>
                    <a:pt x="3294523" y="4244740"/>
                    <a:pt x="2122370" y="4244740"/>
                  </a:cubicBezTo>
                  <a:cubicBezTo>
                    <a:pt x="950217" y="4244740"/>
                    <a:pt x="0" y="3294523"/>
                    <a:pt x="0" y="2122370"/>
                  </a:cubicBezTo>
                  <a:close/>
                </a:path>
              </a:pathLst>
            </a:custGeom>
            <a:solidFill>
              <a:schemeClr val="accent4">
                <a:lumMod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65966" tIns="742829" rIns="565965" bIns="1591778" numCol="1" spcCol="1270" anchor="ctr" anchorCtr="0">
              <a:noAutofit/>
            </a:bodyPr>
            <a:lstStyle/>
            <a:p>
              <a:pPr lvl="0" algn="ctr" defTabSz="1866900">
                <a:lnSpc>
                  <a:spcPct val="90000"/>
                </a:lnSpc>
                <a:spcBef>
                  <a:spcPct val="0"/>
                </a:spcBef>
                <a:spcAft>
                  <a:spcPct val="35000"/>
                </a:spcAft>
              </a:pPr>
              <a:r>
                <a:rPr lang="en-US" sz="5400" b="1" kern="1200" dirty="0" smtClean="0">
                  <a:solidFill>
                    <a:srgbClr val="FFFF00"/>
                  </a:solidFill>
                </a:rPr>
                <a:t>Academic Programs</a:t>
              </a:r>
              <a:endParaRPr lang="en-US" sz="5400" b="1" kern="1200" dirty="0">
                <a:solidFill>
                  <a:srgbClr val="FFFF00"/>
                </a:solidFill>
              </a:endParaRPr>
            </a:p>
          </p:txBody>
        </p:sp>
        <p:sp>
          <p:nvSpPr>
            <p:cNvPr id="8" name="Freeform 7"/>
            <p:cNvSpPr/>
            <p:nvPr/>
          </p:nvSpPr>
          <p:spPr>
            <a:xfrm>
              <a:off x="6232428" y="2652962"/>
              <a:ext cx="5005067" cy="4244740"/>
            </a:xfrm>
            <a:custGeom>
              <a:avLst/>
              <a:gdLst>
                <a:gd name="connsiteX0" fmla="*/ 0 w 4244740"/>
                <a:gd name="connsiteY0" fmla="*/ 2122370 h 4244740"/>
                <a:gd name="connsiteX1" fmla="*/ 2122370 w 4244740"/>
                <a:gd name="connsiteY1" fmla="*/ 0 h 4244740"/>
                <a:gd name="connsiteX2" fmla="*/ 4244740 w 4244740"/>
                <a:gd name="connsiteY2" fmla="*/ 2122370 h 4244740"/>
                <a:gd name="connsiteX3" fmla="*/ 2122370 w 4244740"/>
                <a:gd name="connsiteY3" fmla="*/ 4244740 h 4244740"/>
                <a:gd name="connsiteX4" fmla="*/ 0 w 4244740"/>
                <a:gd name="connsiteY4" fmla="*/ 2122370 h 42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740" h="4244740">
                  <a:moveTo>
                    <a:pt x="0" y="2122370"/>
                  </a:moveTo>
                  <a:cubicBezTo>
                    <a:pt x="0" y="950217"/>
                    <a:pt x="950217" y="0"/>
                    <a:pt x="2122370" y="0"/>
                  </a:cubicBezTo>
                  <a:cubicBezTo>
                    <a:pt x="3294523" y="0"/>
                    <a:pt x="4244740" y="950217"/>
                    <a:pt x="4244740" y="2122370"/>
                  </a:cubicBezTo>
                  <a:cubicBezTo>
                    <a:pt x="4244740" y="3294523"/>
                    <a:pt x="3294523" y="4244740"/>
                    <a:pt x="2122370" y="4244740"/>
                  </a:cubicBezTo>
                  <a:cubicBezTo>
                    <a:pt x="950217" y="4244740"/>
                    <a:pt x="0" y="3294523"/>
                    <a:pt x="0" y="2122370"/>
                  </a:cubicBezTo>
                  <a:close/>
                </a:path>
              </a:pathLst>
            </a:custGeom>
            <a:solidFill>
              <a:srgbClr val="BDE1F8">
                <a:alpha val="50000"/>
              </a:srgb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1298183" tIns="1096558" rIns="399713" bIns="813575" numCol="1" spcCol="1270" anchor="t" anchorCtr="0">
              <a:noAutofit/>
            </a:bodyPr>
            <a:lstStyle/>
            <a:p>
              <a:pPr lvl="0" algn="ctr" defTabSz="1866900">
                <a:lnSpc>
                  <a:spcPct val="90000"/>
                </a:lnSpc>
                <a:spcBef>
                  <a:spcPct val="0"/>
                </a:spcBef>
                <a:spcAft>
                  <a:spcPct val="35000"/>
                </a:spcAft>
              </a:pPr>
              <a:endParaRPr lang="en-US" sz="2800" b="1" kern="1200" dirty="0" smtClean="0">
                <a:solidFill>
                  <a:srgbClr val="FFFF00"/>
                </a:solidFill>
              </a:endParaRPr>
            </a:p>
            <a:p>
              <a:pPr lvl="0" algn="ctr" defTabSz="1866900">
                <a:lnSpc>
                  <a:spcPct val="90000"/>
                </a:lnSpc>
                <a:spcBef>
                  <a:spcPct val="0"/>
                </a:spcBef>
                <a:spcAft>
                  <a:spcPct val="35000"/>
                </a:spcAft>
              </a:pPr>
              <a:endParaRPr lang="en-US" sz="900" b="1" kern="1200" dirty="0" smtClean="0">
                <a:solidFill>
                  <a:srgbClr val="FFFF00"/>
                </a:solidFill>
              </a:endParaRPr>
            </a:p>
            <a:p>
              <a:pPr lvl="0" algn="ctr" defTabSz="1866900">
                <a:lnSpc>
                  <a:spcPct val="90000"/>
                </a:lnSpc>
                <a:spcBef>
                  <a:spcPct val="0"/>
                </a:spcBef>
                <a:spcAft>
                  <a:spcPct val="35000"/>
                </a:spcAft>
              </a:pPr>
              <a:r>
                <a:rPr lang="en-US" sz="5400" b="1" kern="1200" dirty="0" smtClean="0">
                  <a:solidFill>
                    <a:srgbClr val="FFFF00"/>
                  </a:solidFill>
                </a:rPr>
                <a:t>Community</a:t>
              </a:r>
              <a:endParaRPr lang="en-US" sz="5400" b="1" kern="1200" dirty="0">
                <a:solidFill>
                  <a:srgbClr val="FFFF00"/>
                </a:solidFill>
              </a:endParaRPr>
            </a:p>
          </p:txBody>
        </p:sp>
        <p:sp>
          <p:nvSpPr>
            <p:cNvPr id="9" name="Freeform 8"/>
            <p:cNvSpPr/>
            <p:nvPr/>
          </p:nvSpPr>
          <p:spPr>
            <a:xfrm>
              <a:off x="2069984" y="2613260"/>
              <a:ext cx="5001768" cy="4244740"/>
            </a:xfrm>
            <a:custGeom>
              <a:avLst/>
              <a:gdLst>
                <a:gd name="connsiteX0" fmla="*/ 0 w 4244740"/>
                <a:gd name="connsiteY0" fmla="*/ 2122370 h 4244740"/>
                <a:gd name="connsiteX1" fmla="*/ 2122370 w 4244740"/>
                <a:gd name="connsiteY1" fmla="*/ 0 h 4244740"/>
                <a:gd name="connsiteX2" fmla="*/ 4244740 w 4244740"/>
                <a:gd name="connsiteY2" fmla="*/ 2122370 h 4244740"/>
                <a:gd name="connsiteX3" fmla="*/ 2122370 w 4244740"/>
                <a:gd name="connsiteY3" fmla="*/ 4244740 h 4244740"/>
                <a:gd name="connsiteX4" fmla="*/ 0 w 4244740"/>
                <a:gd name="connsiteY4" fmla="*/ 2122370 h 424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740" h="4244740">
                  <a:moveTo>
                    <a:pt x="0" y="2122370"/>
                  </a:moveTo>
                  <a:cubicBezTo>
                    <a:pt x="0" y="950217"/>
                    <a:pt x="950217" y="0"/>
                    <a:pt x="2122370" y="0"/>
                  </a:cubicBezTo>
                  <a:cubicBezTo>
                    <a:pt x="3294523" y="0"/>
                    <a:pt x="4244740" y="950217"/>
                    <a:pt x="4244740" y="2122370"/>
                  </a:cubicBezTo>
                  <a:cubicBezTo>
                    <a:pt x="4244740" y="3294523"/>
                    <a:pt x="3294523" y="4244740"/>
                    <a:pt x="2122370" y="4244740"/>
                  </a:cubicBezTo>
                  <a:cubicBezTo>
                    <a:pt x="950217" y="4244740"/>
                    <a:pt x="0" y="3294523"/>
                    <a:pt x="0" y="2122370"/>
                  </a:cubicBezTo>
                  <a:close/>
                </a:path>
              </a:pathLst>
            </a:custGeom>
            <a:solidFill>
              <a:schemeClr val="accent4">
                <a:lumMod val="75000"/>
                <a:alpha val="5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99713" tIns="1096558" rIns="1298183" bIns="813575" numCol="1" spcCol="1270" anchor="t" anchorCtr="0">
              <a:noAutofit/>
            </a:bodyPr>
            <a:lstStyle/>
            <a:p>
              <a:pPr lvl="0" algn="ctr" defTabSz="1866900">
                <a:lnSpc>
                  <a:spcPct val="90000"/>
                </a:lnSpc>
                <a:spcBef>
                  <a:spcPct val="0"/>
                </a:spcBef>
                <a:spcAft>
                  <a:spcPct val="35000"/>
                </a:spcAft>
              </a:pPr>
              <a:endParaRPr lang="en-US" b="1" kern="1200" dirty="0" smtClean="0">
                <a:solidFill>
                  <a:srgbClr val="002060"/>
                </a:solidFill>
              </a:endParaRPr>
            </a:p>
            <a:p>
              <a:pPr lvl="0" algn="ctr" defTabSz="1866900">
                <a:spcBef>
                  <a:spcPct val="0"/>
                </a:spcBef>
              </a:pPr>
              <a:r>
                <a:rPr lang="en-US" sz="5400" b="1" kern="1200" dirty="0" smtClean="0">
                  <a:solidFill>
                    <a:srgbClr val="FFFF00"/>
                  </a:solidFill>
                </a:rPr>
                <a:t>   Student</a:t>
              </a:r>
            </a:p>
            <a:p>
              <a:pPr lvl="0" algn="ctr" defTabSz="1866900">
                <a:spcBef>
                  <a:spcPct val="0"/>
                </a:spcBef>
              </a:pPr>
              <a:r>
                <a:rPr lang="en-US" sz="5400" b="1" dirty="0" smtClean="0">
                  <a:solidFill>
                    <a:srgbClr val="FFFF00"/>
                  </a:solidFill>
                </a:rPr>
                <a:t>   </a:t>
              </a:r>
              <a:r>
                <a:rPr lang="en-US" sz="5400" b="1" kern="1200" dirty="0" smtClean="0">
                  <a:solidFill>
                    <a:srgbClr val="FFFF00"/>
                  </a:solidFill>
                </a:rPr>
                <a:t>Affairs</a:t>
              </a:r>
              <a:endParaRPr lang="en-US" sz="5400" b="1" kern="1200" dirty="0">
                <a:solidFill>
                  <a:srgbClr val="FFFF00"/>
                </a:solidFill>
              </a:endParaRPr>
            </a:p>
          </p:txBody>
        </p:sp>
        <p:pic>
          <p:nvPicPr>
            <p:cNvPr id="1026" name="Picture 2" descr="https://encrypted-tbn1.gstatic.com/images?q=tbn:ANd9GcRYlHbrXZ0Ivc77pxGhpvRezoJgvxfuApKtn7on0qgP3efNNa-4"/>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0" b="92713" l="9804" r="94608"/>
                      </a14:imgEffect>
                    </a14:imgLayer>
                  </a14:imgProps>
                </a:ext>
                <a:ext uri="{28A0092B-C50C-407E-A947-70E740481C1C}">
                  <a14:useLocalDpi xmlns:a14="http://schemas.microsoft.com/office/drawing/2010/main" val="0"/>
                </a:ext>
              </a:extLst>
            </a:blip>
            <a:srcRect/>
            <a:stretch>
              <a:fillRect/>
            </a:stretch>
          </p:blipFill>
          <p:spPr bwMode="auto">
            <a:xfrm>
              <a:off x="5592252" y="2499359"/>
              <a:ext cx="2127184" cy="25755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677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 y="234449"/>
          <a:ext cx="12191999" cy="564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0" y="303869"/>
            <a:ext cx="12192000" cy="506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Growth &amp; Personal Development</a:t>
            </a:r>
            <a:endParaRPr lang="en-US" sz="4400" b="1"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21259691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0" y="594911"/>
          <a:ext cx="12191999" cy="5649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0" y="290220"/>
            <a:ext cx="12192000" cy="506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ESSENTIAL LEARNING OUTCOMES</a:t>
            </a:r>
            <a:endParaRPr lang="en-US" sz="4400" b="1"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290" y="4279445"/>
            <a:ext cx="1141115" cy="111556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6310" y="4279445"/>
            <a:ext cx="1123893" cy="111556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9872" y="4304497"/>
            <a:ext cx="1132219" cy="1115568"/>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7269" y="4304497"/>
            <a:ext cx="1156886" cy="111556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46772" y="4304497"/>
            <a:ext cx="1110063" cy="1118165"/>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1984" y="4304497"/>
            <a:ext cx="1115568" cy="1115568"/>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273808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554" y="862549"/>
            <a:ext cx="12034227" cy="5865629"/>
            <a:chOff x="83554" y="862549"/>
            <a:chExt cx="12034227" cy="5865629"/>
          </a:xfrm>
        </p:grpSpPr>
        <p:sp>
          <p:nvSpPr>
            <p:cNvPr id="5" name="Freeform 4"/>
            <p:cNvSpPr/>
            <p:nvPr/>
          </p:nvSpPr>
          <p:spPr>
            <a:xfrm>
              <a:off x="6156815" y="2311384"/>
              <a:ext cx="5049671" cy="308825"/>
            </a:xfrm>
            <a:custGeom>
              <a:avLst/>
              <a:gdLst/>
              <a:ahLst/>
              <a:cxnLst/>
              <a:rect l="0" t="0" r="0" b="0"/>
              <a:pathLst>
                <a:path>
                  <a:moveTo>
                    <a:pt x="0" y="0"/>
                  </a:moveTo>
                  <a:lnTo>
                    <a:pt x="0" y="194162"/>
                  </a:lnTo>
                  <a:lnTo>
                    <a:pt x="5049671" y="194162"/>
                  </a:lnTo>
                  <a:lnTo>
                    <a:pt x="5049671" y="308825"/>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a:off x="6156815" y="2311384"/>
              <a:ext cx="3012583" cy="328437"/>
            </a:xfrm>
            <a:custGeom>
              <a:avLst/>
              <a:gdLst/>
              <a:ahLst/>
              <a:cxnLst/>
              <a:rect l="0" t="0" r="0" b="0"/>
              <a:pathLst>
                <a:path>
                  <a:moveTo>
                    <a:pt x="0" y="0"/>
                  </a:moveTo>
                  <a:lnTo>
                    <a:pt x="0" y="213775"/>
                  </a:lnTo>
                  <a:lnTo>
                    <a:pt x="3012583" y="213775"/>
                  </a:lnTo>
                  <a:lnTo>
                    <a:pt x="3012583" y="328437"/>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6156815" y="2311384"/>
              <a:ext cx="1027432" cy="327635"/>
            </a:xfrm>
            <a:custGeom>
              <a:avLst/>
              <a:gdLst/>
              <a:ahLst/>
              <a:cxnLst/>
              <a:rect l="0" t="0" r="0" b="0"/>
              <a:pathLst>
                <a:path>
                  <a:moveTo>
                    <a:pt x="0" y="0"/>
                  </a:moveTo>
                  <a:lnTo>
                    <a:pt x="0" y="212972"/>
                  </a:lnTo>
                  <a:lnTo>
                    <a:pt x="1027432" y="212972"/>
                  </a:lnTo>
                  <a:lnTo>
                    <a:pt x="1027432" y="327635"/>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5144982" y="2311384"/>
              <a:ext cx="1011833" cy="327493"/>
            </a:xfrm>
            <a:custGeom>
              <a:avLst/>
              <a:gdLst/>
              <a:ahLst/>
              <a:cxnLst/>
              <a:rect l="0" t="0" r="0" b="0"/>
              <a:pathLst>
                <a:path>
                  <a:moveTo>
                    <a:pt x="1011833" y="0"/>
                  </a:moveTo>
                  <a:lnTo>
                    <a:pt x="1011833" y="212830"/>
                  </a:lnTo>
                  <a:lnTo>
                    <a:pt x="0" y="212830"/>
                  </a:lnTo>
                  <a:lnTo>
                    <a:pt x="0" y="327493"/>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3156183" y="2311384"/>
              <a:ext cx="3000631" cy="319712"/>
            </a:xfrm>
            <a:custGeom>
              <a:avLst/>
              <a:gdLst/>
              <a:ahLst/>
              <a:cxnLst/>
              <a:rect l="0" t="0" r="0" b="0"/>
              <a:pathLst>
                <a:path>
                  <a:moveTo>
                    <a:pt x="3000631" y="0"/>
                  </a:moveTo>
                  <a:lnTo>
                    <a:pt x="3000631" y="205049"/>
                  </a:lnTo>
                  <a:lnTo>
                    <a:pt x="0" y="205049"/>
                  </a:lnTo>
                  <a:lnTo>
                    <a:pt x="0" y="319712"/>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073291" y="2311384"/>
              <a:ext cx="5083524" cy="319592"/>
            </a:xfrm>
            <a:custGeom>
              <a:avLst/>
              <a:gdLst/>
              <a:ahLst/>
              <a:cxnLst/>
              <a:rect l="0" t="0" r="0" b="0"/>
              <a:pathLst>
                <a:path>
                  <a:moveTo>
                    <a:pt x="5083524" y="0"/>
                  </a:moveTo>
                  <a:lnTo>
                    <a:pt x="5083524" y="204929"/>
                  </a:lnTo>
                  <a:lnTo>
                    <a:pt x="0" y="204929"/>
                  </a:lnTo>
                  <a:lnTo>
                    <a:pt x="0" y="319592"/>
                  </a:lnTo>
                </a:path>
              </a:pathLst>
            </a:custGeom>
            <a:noFill/>
            <a:ln w="76200"/>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39202" y="862549"/>
              <a:ext cx="11235224" cy="1448834"/>
            </a:xfrm>
            <a:custGeom>
              <a:avLst/>
              <a:gdLst>
                <a:gd name="connsiteX0" fmla="*/ 0 w 11235224"/>
                <a:gd name="connsiteY0" fmla="*/ 0 h 1448834"/>
                <a:gd name="connsiteX1" fmla="*/ 11235224 w 11235224"/>
                <a:gd name="connsiteY1" fmla="*/ 0 h 1448834"/>
                <a:gd name="connsiteX2" fmla="*/ 11235224 w 11235224"/>
                <a:gd name="connsiteY2" fmla="*/ 1448834 h 1448834"/>
                <a:gd name="connsiteX3" fmla="*/ 0 w 11235224"/>
                <a:gd name="connsiteY3" fmla="*/ 1448834 h 1448834"/>
                <a:gd name="connsiteX4" fmla="*/ 0 w 11235224"/>
                <a:gd name="connsiteY4" fmla="*/ 0 h 144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5224" h="1448834">
                  <a:moveTo>
                    <a:pt x="0" y="0"/>
                  </a:moveTo>
                  <a:lnTo>
                    <a:pt x="11235224" y="0"/>
                  </a:lnTo>
                  <a:lnTo>
                    <a:pt x="11235224" y="1448834"/>
                  </a:lnTo>
                  <a:lnTo>
                    <a:pt x="0" y="1448834"/>
                  </a:lnTo>
                  <a:lnTo>
                    <a:pt x="0" y="0"/>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b="1" kern="1200" dirty="0" smtClean="0">
                  <a:solidFill>
                    <a:srgbClr val="002060"/>
                  </a:solidFill>
                </a:rPr>
                <a:t>Leadership Academy</a:t>
              </a:r>
              <a:endParaRPr lang="en-US" sz="8800" b="1" kern="1200" dirty="0">
                <a:solidFill>
                  <a:srgbClr val="002060"/>
                </a:solidFill>
              </a:endParaRPr>
            </a:p>
          </p:txBody>
        </p:sp>
        <p:sp>
          <p:nvSpPr>
            <p:cNvPr id="13" name="Freeform 12"/>
            <p:cNvSpPr/>
            <p:nvPr/>
          </p:nvSpPr>
          <p:spPr>
            <a:xfrm>
              <a:off x="83554" y="2630976"/>
              <a:ext cx="1979472" cy="4097202"/>
            </a:xfrm>
            <a:custGeom>
              <a:avLst/>
              <a:gdLst>
                <a:gd name="connsiteX0" fmla="*/ 0 w 1979472"/>
                <a:gd name="connsiteY0" fmla="*/ 0 h 1246378"/>
                <a:gd name="connsiteX1" fmla="*/ 1979472 w 1979472"/>
                <a:gd name="connsiteY1" fmla="*/ 0 h 1246378"/>
                <a:gd name="connsiteX2" fmla="*/ 1979472 w 1979472"/>
                <a:gd name="connsiteY2" fmla="*/ 1246378 h 1246378"/>
                <a:gd name="connsiteX3" fmla="*/ 0 w 1979472"/>
                <a:gd name="connsiteY3" fmla="*/ 1246378 h 1246378"/>
                <a:gd name="connsiteX4" fmla="*/ 0 w 1979472"/>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472" h="1246378">
                  <a:moveTo>
                    <a:pt x="0" y="0"/>
                  </a:moveTo>
                  <a:lnTo>
                    <a:pt x="1979472" y="0"/>
                  </a:lnTo>
                  <a:lnTo>
                    <a:pt x="1979472"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Communication</a:t>
              </a:r>
            </a:p>
            <a:p>
              <a:pPr lvl="0" algn="ctr" defTabSz="1022350">
                <a:lnSpc>
                  <a:spcPct val="90000"/>
                </a:lnSpc>
                <a:spcBef>
                  <a:spcPct val="0"/>
                </a:spcBef>
                <a:spcAft>
                  <a:spcPct val="35000"/>
                </a:spcAft>
              </a:pPr>
              <a:endParaRPr lang="en-US" sz="600" b="1" kern="1200" dirty="0" smtClean="0">
                <a:solidFill>
                  <a:schemeClr val="bg1"/>
                </a:solidFill>
              </a:endParaRPr>
            </a:p>
            <a:p>
              <a:pPr algn="ctr"/>
              <a:r>
                <a:rPr lang="en-US" sz="1400" dirty="0" smtClean="0">
                  <a:solidFill>
                    <a:schemeClr val="bg1"/>
                  </a:solidFill>
                </a:rPr>
                <a:t>Communication </a:t>
              </a:r>
              <a:r>
                <a:rPr lang="en-US" sz="1400" dirty="0">
                  <a:solidFill>
                    <a:schemeClr val="bg1"/>
                  </a:solidFill>
                </a:rPr>
                <a:t>is the creation, development, and expression of </a:t>
              </a:r>
              <a:r>
                <a:rPr lang="en-US" sz="1400" dirty="0" smtClean="0">
                  <a:solidFill>
                    <a:schemeClr val="bg1"/>
                  </a:solidFill>
                </a:rPr>
                <a:t>ideas through oral and/or written forms. Both </a:t>
              </a:r>
              <a:r>
                <a:rPr lang="en-US" sz="1400" dirty="0">
                  <a:solidFill>
                    <a:schemeClr val="bg1"/>
                  </a:solidFill>
                </a:rPr>
                <a:t>forms of communication involve purposeful presentation designed to increase knowledge, to foster understanding, or to promote change in attitudes, values, beliefs, or behaviors. </a:t>
              </a:r>
              <a:endParaRPr lang="en-US" sz="1400" dirty="0" smtClean="0">
                <a:solidFill>
                  <a:schemeClr val="bg1"/>
                </a:solidFill>
              </a:endParaRPr>
            </a:p>
            <a:p>
              <a:pPr algn="ctr"/>
              <a:endParaRPr lang="en-US" sz="1400" kern="1200" dirty="0">
                <a:solidFill>
                  <a:schemeClr val="bg1"/>
                </a:solidFill>
              </a:endParaRPr>
            </a:p>
          </p:txBody>
        </p:sp>
        <p:sp>
          <p:nvSpPr>
            <p:cNvPr id="14" name="Freeform 13"/>
            <p:cNvSpPr/>
            <p:nvPr/>
          </p:nvSpPr>
          <p:spPr>
            <a:xfrm>
              <a:off x="2246433" y="2631096"/>
              <a:ext cx="1819501" cy="4097082"/>
            </a:xfrm>
            <a:custGeom>
              <a:avLst/>
              <a:gdLst>
                <a:gd name="connsiteX0" fmla="*/ 0 w 1819501"/>
                <a:gd name="connsiteY0" fmla="*/ 0 h 1246378"/>
                <a:gd name="connsiteX1" fmla="*/ 1819501 w 1819501"/>
                <a:gd name="connsiteY1" fmla="*/ 0 h 1246378"/>
                <a:gd name="connsiteX2" fmla="*/ 1819501 w 1819501"/>
                <a:gd name="connsiteY2" fmla="*/ 1246378 h 1246378"/>
                <a:gd name="connsiteX3" fmla="*/ 0 w 1819501"/>
                <a:gd name="connsiteY3" fmla="*/ 1246378 h 1246378"/>
                <a:gd name="connsiteX4" fmla="*/ 0 w 1819501"/>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501" h="1246378">
                  <a:moveTo>
                    <a:pt x="0" y="0"/>
                  </a:moveTo>
                  <a:lnTo>
                    <a:pt x="1819501" y="0"/>
                  </a:lnTo>
                  <a:lnTo>
                    <a:pt x="1819501"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rPr>
                <a:t>Teamwork</a:t>
              </a:r>
            </a:p>
            <a:p>
              <a:pPr lvl="0" algn="ctr" defTabSz="1155700">
                <a:lnSpc>
                  <a:spcPct val="90000"/>
                </a:lnSpc>
                <a:spcBef>
                  <a:spcPct val="0"/>
                </a:spcBef>
                <a:spcAft>
                  <a:spcPct val="35000"/>
                </a:spcAft>
              </a:pPr>
              <a:r>
                <a:rPr lang="en-US" sz="1400" dirty="0">
                  <a:solidFill>
                    <a:schemeClr val="bg1"/>
                  </a:solidFill>
                </a:rPr>
                <a:t>Teamwork encompasses the ability to accomplish group tasks and resolve conflict within groups and teams while maintaining and building positive relationships within these groups. Team members should participate in productive roles and provide leadership to enable an interdependent group to function effectively.</a:t>
              </a:r>
              <a:endParaRPr lang="en-US" sz="1400" kern="1200" dirty="0">
                <a:solidFill>
                  <a:schemeClr val="bg1"/>
                </a:solidFill>
              </a:endParaRPr>
            </a:p>
          </p:txBody>
        </p:sp>
        <p:sp>
          <p:nvSpPr>
            <p:cNvPr id="15" name="Freeform 14"/>
            <p:cNvSpPr/>
            <p:nvPr/>
          </p:nvSpPr>
          <p:spPr>
            <a:xfrm>
              <a:off x="4236771" y="2638876"/>
              <a:ext cx="1816421" cy="4089301"/>
            </a:xfrm>
            <a:custGeom>
              <a:avLst/>
              <a:gdLst>
                <a:gd name="connsiteX0" fmla="*/ 0 w 1816421"/>
                <a:gd name="connsiteY0" fmla="*/ 0 h 1246378"/>
                <a:gd name="connsiteX1" fmla="*/ 1816421 w 1816421"/>
                <a:gd name="connsiteY1" fmla="*/ 0 h 1246378"/>
                <a:gd name="connsiteX2" fmla="*/ 1816421 w 1816421"/>
                <a:gd name="connsiteY2" fmla="*/ 1246378 h 1246378"/>
                <a:gd name="connsiteX3" fmla="*/ 0 w 1816421"/>
                <a:gd name="connsiteY3" fmla="*/ 1246378 h 1246378"/>
                <a:gd name="connsiteX4" fmla="*/ 0 w 1816421"/>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421" h="1246378">
                  <a:moveTo>
                    <a:pt x="0" y="0"/>
                  </a:moveTo>
                  <a:lnTo>
                    <a:pt x="1816421" y="0"/>
                  </a:lnTo>
                  <a:lnTo>
                    <a:pt x="1816421"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rPr>
                <a:t>Ethical </a:t>
              </a:r>
              <a:r>
                <a:rPr lang="en-US" sz="2600" b="1" kern="1200" dirty="0" smtClean="0">
                  <a:solidFill>
                    <a:sysClr val="windowText" lastClr="000000"/>
                  </a:solidFill>
                </a:rPr>
                <a:t>Reasoning</a:t>
              </a:r>
            </a:p>
            <a:p>
              <a:pPr lvl="0" algn="ctr" defTabSz="1155700">
                <a:lnSpc>
                  <a:spcPct val="90000"/>
                </a:lnSpc>
                <a:spcBef>
                  <a:spcPct val="0"/>
                </a:spcBef>
                <a:spcAft>
                  <a:spcPct val="35000"/>
                </a:spcAft>
              </a:pPr>
              <a:r>
                <a:rPr lang="en-US" sz="1400" dirty="0">
                  <a:solidFill>
                    <a:schemeClr val="bg1"/>
                  </a:solidFill>
                </a:rPr>
                <a:t>Inquiry and analysis consists of posing meaningful questions about situations and systems, gathering and evaluating relevant evidence, and articulating how that evidence justifies decisions and contributes to students’ understanding of how the world works. </a:t>
              </a:r>
              <a:endParaRPr lang="en-US" sz="1400" b="1" dirty="0">
                <a:solidFill>
                  <a:schemeClr val="bg1"/>
                </a:solidFill>
              </a:endParaRPr>
            </a:p>
            <a:p>
              <a:pPr lvl="0" algn="ctr" defTabSz="1155700">
                <a:lnSpc>
                  <a:spcPct val="90000"/>
                </a:lnSpc>
                <a:spcBef>
                  <a:spcPct val="0"/>
                </a:spcBef>
                <a:spcAft>
                  <a:spcPct val="35000"/>
                </a:spcAft>
              </a:pPr>
              <a:endParaRPr lang="en-US" sz="1400" b="1" kern="1200" dirty="0" smtClean="0">
                <a:solidFill>
                  <a:sysClr val="windowText" lastClr="000000"/>
                </a:solidFill>
              </a:endParaRPr>
            </a:p>
          </p:txBody>
        </p:sp>
        <p:sp>
          <p:nvSpPr>
            <p:cNvPr id="16" name="Freeform 15"/>
            <p:cNvSpPr/>
            <p:nvPr/>
          </p:nvSpPr>
          <p:spPr>
            <a:xfrm>
              <a:off x="6283654" y="2639019"/>
              <a:ext cx="1801188" cy="4089158"/>
            </a:xfrm>
            <a:custGeom>
              <a:avLst/>
              <a:gdLst>
                <a:gd name="connsiteX0" fmla="*/ 0 w 1801188"/>
                <a:gd name="connsiteY0" fmla="*/ 0 h 1246378"/>
                <a:gd name="connsiteX1" fmla="*/ 1801188 w 1801188"/>
                <a:gd name="connsiteY1" fmla="*/ 0 h 1246378"/>
                <a:gd name="connsiteX2" fmla="*/ 1801188 w 1801188"/>
                <a:gd name="connsiteY2" fmla="*/ 1246378 h 1246378"/>
                <a:gd name="connsiteX3" fmla="*/ 0 w 1801188"/>
                <a:gd name="connsiteY3" fmla="*/ 1246378 h 1246378"/>
                <a:gd name="connsiteX4" fmla="*/ 0 w 1801188"/>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88" h="1246378">
                  <a:moveTo>
                    <a:pt x="0" y="0"/>
                  </a:moveTo>
                  <a:lnTo>
                    <a:pt x="1801188" y="0"/>
                  </a:lnTo>
                  <a:lnTo>
                    <a:pt x="1801188"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rPr>
                <a:t>Inquiry &amp; Analysis</a:t>
              </a:r>
            </a:p>
            <a:p>
              <a:pPr lvl="0" algn="ctr" defTabSz="1155700">
                <a:lnSpc>
                  <a:spcPct val="90000"/>
                </a:lnSpc>
                <a:spcBef>
                  <a:spcPct val="0"/>
                </a:spcBef>
                <a:spcAft>
                  <a:spcPct val="35000"/>
                </a:spcAft>
              </a:pPr>
              <a:r>
                <a:rPr lang="en-US" sz="1400" dirty="0">
                  <a:solidFill>
                    <a:schemeClr val="bg1"/>
                  </a:solidFill>
                </a:rPr>
                <a:t>Inquiry and analysis consists of posing meaningful questions about situations and systems, gathering and evaluating relevant evidence, and articulating how that evidence justifies decisions and contributes to students’ understanding of how the world works.</a:t>
              </a:r>
              <a:endParaRPr lang="en-US" sz="1400" kern="1200" dirty="0">
                <a:solidFill>
                  <a:schemeClr val="bg1"/>
                </a:solidFill>
              </a:endParaRPr>
            </a:p>
          </p:txBody>
        </p:sp>
        <p:sp>
          <p:nvSpPr>
            <p:cNvPr id="17" name="Freeform 16"/>
            <p:cNvSpPr/>
            <p:nvPr/>
          </p:nvSpPr>
          <p:spPr>
            <a:xfrm>
              <a:off x="8272736" y="2639821"/>
              <a:ext cx="1793325" cy="4088355"/>
            </a:xfrm>
            <a:custGeom>
              <a:avLst/>
              <a:gdLst>
                <a:gd name="connsiteX0" fmla="*/ 0 w 1793325"/>
                <a:gd name="connsiteY0" fmla="*/ 0 h 1246378"/>
                <a:gd name="connsiteX1" fmla="*/ 1793325 w 1793325"/>
                <a:gd name="connsiteY1" fmla="*/ 0 h 1246378"/>
                <a:gd name="connsiteX2" fmla="*/ 1793325 w 1793325"/>
                <a:gd name="connsiteY2" fmla="*/ 1246378 h 1246378"/>
                <a:gd name="connsiteX3" fmla="*/ 0 w 1793325"/>
                <a:gd name="connsiteY3" fmla="*/ 1246378 h 1246378"/>
                <a:gd name="connsiteX4" fmla="*/ 0 w 1793325"/>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25" h="1246378">
                  <a:moveTo>
                    <a:pt x="0" y="0"/>
                  </a:moveTo>
                  <a:lnTo>
                    <a:pt x="1793325" y="0"/>
                  </a:lnTo>
                  <a:lnTo>
                    <a:pt x="1793325"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rPr>
                <a:t>Quantitative Literacy</a:t>
              </a:r>
            </a:p>
            <a:p>
              <a:pPr lvl="0" algn="ctr" defTabSz="1155700">
                <a:lnSpc>
                  <a:spcPct val="90000"/>
                </a:lnSpc>
                <a:spcBef>
                  <a:spcPct val="0"/>
                </a:spcBef>
                <a:spcAft>
                  <a:spcPct val="35000"/>
                </a:spcAft>
              </a:pPr>
              <a:r>
                <a:rPr lang="en-US" sz="1400" dirty="0">
                  <a:solidFill>
                    <a:schemeClr val="bg1"/>
                  </a:solidFill>
                </a:rPr>
                <a:t>Quantitative literacy comprises the ability to appropriately extract, interpret, evaluate, construct, communicate, and apply quantitative information and methods to solve problems and support decisions in students’ everyday professional, civic, and personal lives.</a:t>
              </a:r>
              <a:endParaRPr lang="en-US" sz="1400" kern="1200" dirty="0" smtClean="0">
                <a:solidFill>
                  <a:schemeClr val="bg1"/>
                </a:solidFill>
              </a:endParaRPr>
            </a:p>
          </p:txBody>
        </p:sp>
        <p:sp>
          <p:nvSpPr>
            <p:cNvPr id="18" name="Freeform 17"/>
            <p:cNvSpPr/>
            <p:nvPr/>
          </p:nvSpPr>
          <p:spPr>
            <a:xfrm>
              <a:off x="10295190" y="2620208"/>
              <a:ext cx="1822591" cy="4107967"/>
            </a:xfrm>
            <a:custGeom>
              <a:avLst/>
              <a:gdLst>
                <a:gd name="connsiteX0" fmla="*/ 0 w 1822591"/>
                <a:gd name="connsiteY0" fmla="*/ 0 h 1246378"/>
                <a:gd name="connsiteX1" fmla="*/ 1822591 w 1822591"/>
                <a:gd name="connsiteY1" fmla="*/ 0 h 1246378"/>
                <a:gd name="connsiteX2" fmla="*/ 1822591 w 1822591"/>
                <a:gd name="connsiteY2" fmla="*/ 1246378 h 1246378"/>
                <a:gd name="connsiteX3" fmla="*/ 0 w 1822591"/>
                <a:gd name="connsiteY3" fmla="*/ 1246378 h 1246378"/>
                <a:gd name="connsiteX4" fmla="*/ 0 w 1822591"/>
                <a:gd name="connsiteY4" fmla="*/ 0 h 124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591" h="1246378">
                  <a:moveTo>
                    <a:pt x="0" y="0"/>
                  </a:moveTo>
                  <a:lnTo>
                    <a:pt x="1822591" y="0"/>
                  </a:lnTo>
                  <a:lnTo>
                    <a:pt x="1822591" y="1246378"/>
                  </a:lnTo>
                  <a:lnTo>
                    <a:pt x="0" y="124637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rPr>
                <a:t>Diverse Perspectives</a:t>
              </a:r>
            </a:p>
            <a:p>
              <a:pPr lvl="0" algn="ctr" defTabSz="1155700">
                <a:lnSpc>
                  <a:spcPct val="90000"/>
                </a:lnSpc>
                <a:spcBef>
                  <a:spcPct val="0"/>
                </a:spcBef>
                <a:spcAft>
                  <a:spcPct val="35000"/>
                </a:spcAft>
              </a:pPr>
              <a:r>
                <a:rPr lang="en-US" sz="1400" dirty="0">
                  <a:solidFill>
                    <a:schemeClr val="bg1"/>
                  </a:solidFill>
                </a:rPr>
                <a:t>Recognition of diverse perspectives comprises the self-awareness, intellectual flexibility, and broad knowledge that enables perception of the world through the eyes of others.3 This includes the awareness and understanding of the customs, practices, and viewpoints of varied cultures, individuals</a:t>
              </a:r>
              <a:r>
                <a:rPr lang="en-US" sz="1400" dirty="0" smtClean="0">
                  <a:solidFill>
                    <a:schemeClr val="bg1"/>
                  </a:solidFill>
                </a:rPr>
                <a:t>,   ….                  &amp; identities. ….  ..</a:t>
              </a:r>
              <a:endParaRPr lang="en-US" sz="1400" kern="1200" dirty="0">
                <a:solidFill>
                  <a:schemeClr val="bg1"/>
                </a:solidFill>
              </a:endParaRPr>
            </a:p>
          </p:txBody>
        </p:sp>
      </p:grpSp>
      <p:sp>
        <p:nvSpPr>
          <p:cNvPr id="2" name="Rectangle 1"/>
          <p:cNvSpPr/>
          <p:nvPr/>
        </p:nvSpPr>
        <p:spPr>
          <a:xfrm>
            <a:off x="778118" y="166885"/>
            <a:ext cx="10554159" cy="506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INSTUTIONAL LEARNING OUTCOMES</a:t>
            </a:r>
            <a:endParaRPr lang="en-US" sz="4400" b="1"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spTree>
    <p:extLst>
      <p:ext uri="{BB962C8B-B14F-4D97-AF65-F5344CB8AC3E}">
        <p14:creationId xmlns:p14="http://schemas.microsoft.com/office/powerpoint/2010/main" val="21564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grpSp>
        <p:nvGrpSpPr>
          <p:cNvPr id="8" name="Group 7"/>
          <p:cNvGrpSpPr/>
          <p:nvPr/>
        </p:nvGrpSpPr>
        <p:grpSpPr>
          <a:xfrm>
            <a:off x="0" y="130481"/>
            <a:ext cx="12192000" cy="5775540"/>
            <a:chOff x="0" y="130481"/>
            <a:chExt cx="12192000" cy="5775540"/>
          </a:xfrm>
        </p:grpSpPr>
        <p:sp>
          <p:nvSpPr>
            <p:cNvPr id="2" name="Rectangle 1"/>
            <p:cNvSpPr/>
            <p:nvPr/>
          </p:nvSpPr>
          <p:spPr>
            <a:xfrm>
              <a:off x="0" y="130481"/>
              <a:ext cx="12192000" cy="506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Sample Complete 1</a:t>
              </a:r>
              <a:r>
                <a:rPr lang="en-US" sz="4400" b="1" baseline="30000" dirty="0" smtClean="0"/>
                <a:t>st</a:t>
              </a:r>
              <a:r>
                <a:rPr lang="en-US" sz="4400" b="1" dirty="0" smtClean="0"/>
                <a:t> Year</a:t>
              </a:r>
              <a:endParaRPr lang="en-US" sz="4400" b="1" dirty="0"/>
            </a:p>
          </p:txBody>
        </p:sp>
        <p:cxnSp>
          <p:nvCxnSpPr>
            <p:cNvPr id="51" name="Straight Connector 50"/>
            <p:cNvCxnSpPr/>
            <p:nvPr/>
          </p:nvCxnSpPr>
          <p:spPr>
            <a:xfrm flipH="1">
              <a:off x="4922572" y="1789711"/>
              <a:ext cx="2" cy="1916651"/>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H="1">
              <a:off x="2781755" y="4632038"/>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a:off x="11135502" y="1786963"/>
              <a:ext cx="21364" cy="217218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H="1">
              <a:off x="9210129" y="2907498"/>
              <a:ext cx="1" cy="105331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H="1">
              <a:off x="3002918" y="2970152"/>
              <a:ext cx="1" cy="105331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a:off x="1045067" y="1786963"/>
              <a:ext cx="1" cy="214327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9" name="Straight Connector 58"/>
            <p:cNvCxnSpPr/>
            <p:nvPr/>
          </p:nvCxnSpPr>
          <p:spPr>
            <a:xfrm flipH="1">
              <a:off x="9203182" y="1770767"/>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flipH="1">
              <a:off x="7294024" y="1770679"/>
              <a:ext cx="2" cy="1916651"/>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flipH="1">
              <a:off x="2999214" y="1786964"/>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7" name="Freeform 16"/>
            <p:cNvSpPr/>
            <p:nvPr/>
          </p:nvSpPr>
          <p:spPr>
            <a:xfrm>
              <a:off x="47229" y="1891930"/>
              <a:ext cx="2006418" cy="1077210"/>
            </a:xfrm>
            <a:custGeom>
              <a:avLst/>
              <a:gdLst>
                <a:gd name="connsiteX0" fmla="*/ 0 w 1493877"/>
                <a:gd name="connsiteY0" fmla="*/ 0 h 940623"/>
                <a:gd name="connsiteX1" fmla="*/ 1493877 w 1493877"/>
                <a:gd name="connsiteY1" fmla="*/ 0 h 940623"/>
                <a:gd name="connsiteX2" fmla="*/ 1493877 w 1493877"/>
                <a:gd name="connsiteY2" fmla="*/ 940623 h 940623"/>
                <a:gd name="connsiteX3" fmla="*/ 0 w 1493877"/>
                <a:gd name="connsiteY3" fmla="*/ 940623 h 940623"/>
                <a:gd name="connsiteX4" fmla="*/ 0 w 1493877"/>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877" h="940623">
                  <a:moveTo>
                    <a:pt x="0" y="0"/>
                  </a:moveTo>
                  <a:lnTo>
                    <a:pt x="1493877" y="0"/>
                  </a:lnTo>
                  <a:lnTo>
                    <a:pt x="1493877"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100" b="1" kern="1200" dirty="0" smtClean="0">
                  <a:solidFill>
                    <a:sysClr val="windowText" lastClr="000000"/>
                  </a:solidFill>
                </a:rPr>
                <a:t>Connection &amp; Outreach</a:t>
              </a:r>
              <a:endParaRPr lang="en-US" sz="2100" b="1" kern="1200" dirty="0">
                <a:solidFill>
                  <a:sysClr val="windowText" lastClr="000000"/>
                </a:solidFill>
              </a:endParaRPr>
            </a:p>
          </p:txBody>
        </p:sp>
        <p:sp>
          <p:nvSpPr>
            <p:cNvPr id="21" name="Freeform 20"/>
            <p:cNvSpPr/>
            <p:nvPr/>
          </p:nvSpPr>
          <p:spPr>
            <a:xfrm>
              <a:off x="2221596" y="1887146"/>
              <a:ext cx="1562155" cy="1077210"/>
            </a:xfrm>
            <a:custGeom>
              <a:avLst/>
              <a:gdLst>
                <a:gd name="connsiteX0" fmla="*/ 0 w 1373150"/>
                <a:gd name="connsiteY0" fmla="*/ 0 h 940623"/>
                <a:gd name="connsiteX1" fmla="*/ 1373150 w 1373150"/>
                <a:gd name="connsiteY1" fmla="*/ 0 h 940623"/>
                <a:gd name="connsiteX2" fmla="*/ 1373150 w 1373150"/>
                <a:gd name="connsiteY2" fmla="*/ 940623 h 940623"/>
                <a:gd name="connsiteX3" fmla="*/ 0 w 1373150"/>
                <a:gd name="connsiteY3" fmla="*/ 940623 h 940623"/>
                <a:gd name="connsiteX4" fmla="*/ 0 w 1373150"/>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50" h="940623">
                  <a:moveTo>
                    <a:pt x="0" y="0"/>
                  </a:moveTo>
                  <a:lnTo>
                    <a:pt x="1373150" y="0"/>
                  </a:lnTo>
                  <a:lnTo>
                    <a:pt x="1373150"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Teamwork &amp; Service</a:t>
              </a:r>
              <a:endParaRPr lang="en-US" sz="2200" b="1" kern="1200" dirty="0">
                <a:solidFill>
                  <a:sysClr val="windowText" lastClr="000000"/>
                </a:solidFill>
              </a:endParaRPr>
            </a:p>
          </p:txBody>
        </p:sp>
        <p:sp>
          <p:nvSpPr>
            <p:cNvPr id="22" name="Freeform 21"/>
            <p:cNvSpPr/>
            <p:nvPr/>
          </p:nvSpPr>
          <p:spPr>
            <a:xfrm>
              <a:off x="3988964" y="1883041"/>
              <a:ext cx="1892727" cy="1077210"/>
            </a:xfrm>
            <a:custGeom>
              <a:avLst/>
              <a:gdLst>
                <a:gd name="connsiteX0" fmla="*/ 0 w 1370826"/>
                <a:gd name="connsiteY0" fmla="*/ 0 h 940623"/>
                <a:gd name="connsiteX1" fmla="*/ 1370826 w 1370826"/>
                <a:gd name="connsiteY1" fmla="*/ 0 h 940623"/>
                <a:gd name="connsiteX2" fmla="*/ 1370826 w 1370826"/>
                <a:gd name="connsiteY2" fmla="*/ 940623 h 940623"/>
                <a:gd name="connsiteX3" fmla="*/ 0 w 1370826"/>
                <a:gd name="connsiteY3" fmla="*/ 940623 h 940623"/>
                <a:gd name="connsiteX4" fmla="*/ 0 w 1370826"/>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26" h="940623">
                  <a:moveTo>
                    <a:pt x="0" y="0"/>
                  </a:moveTo>
                  <a:lnTo>
                    <a:pt x="1370826" y="0"/>
                  </a:lnTo>
                  <a:lnTo>
                    <a:pt x="1370826"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Communication</a:t>
              </a:r>
              <a:endParaRPr lang="en-US" sz="2200" b="1" kern="1200" dirty="0">
                <a:solidFill>
                  <a:sysClr val="windowText" lastClr="000000"/>
                </a:solidFill>
              </a:endParaRPr>
            </a:p>
          </p:txBody>
        </p:sp>
        <p:sp>
          <p:nvSpPr>
            <p:cNvPr id="24" name="Freeform 23"/>
            <p:cNvSpPr/>
            <p:nvPr/>
          </p:nvSpPr>
          <p:spPr>
            <a:xfrm>
              <a:off x="8424024" y="1883041"/>
              <a:ext cx="1563624" cy="1077210"/>
            </a:xfrm>
            <a:custGeom>
              <a:avLst/>
              <a:gdLst>
                <a:gd name="connsiteX0" fmla="*/ 0 w 1353395"/>
                <a:gd name="connsiteY0" fmla="*/ 0 h 940623"/>
                <a:gd name="connsiteX1" fmla="*/ 1353395 w 1353395"/>
                <a:gd name="connsiteY1" fmla="*/ 0 h 940623"/>
                <a:gd name="connsiteX2" fmla="*/ 1353395 w 1353395"/>
                <a:gd name="connsiteY2" fmla="*/ 940623 h 940623"/>
                <a:gd name="connsiteX3" fmla="*/ 0 w 1353395"/>
                <a:gd name="connsiteY3" fmla="*/ 940623 h 940623"/>
                <a:gd name="connsiteX4" fmla="*/ 0 w 1353395"/>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395" h="940623">
                  <a:moveTo>
                    <a:pt x="0" y="0"/>
                  </a:moveTo>
                  <a:lnTo>
                    <a:pt x="1353395" y="0"/>
                  </a:lnTo>
                  <a:lnTo>
                    <a:pt x="1353395"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Wellness</a:t>
              </a:r>
            </a:p>
          </p:txBody>
        </p:sp>
        <p:sp>
          <p:nvSpPr>
            <p:cNvPr id="25" name="Freeform 24"/>
            <p:cNvSpPr/>
            <p:nvPr/>
          </p:nvSpPr>
          <p:spPr>
            <a:xfrm>
              <a:off x="10155597" y="1887146"/>
              <a:ext cx="2002536" cy="1077210"/>
            </a:xfrm>
            <a:custGeom>
              <a:avLst/>
              <a:gdLst>
                <a:gd name="connsiteX0" fmla="*/ 0 w 1375482"/>
                <a:gd name="connsiteY0" fmla="*/ 0 h 940623"/>
                <a:gd name="connsiteX1" fmla="*/ 1375482 w 1375482"/>
                <a:gd name="connsiteY1" fmla="*/ 0 h 940623"/>
                <a:gd name="connsiteX2" fmla="*/ 1375482 w 1375482"/>
                <a:gd name="connsiteY2" fmla="*/ 940623 h 940623"/>
                <a:gd name="connsiteX3" fmla="*/ 0 w 1375482"/>
                <a:gd name="connsiteY3" fmla="*/ 940623 h 940623"/>
                <a:gd name="connsiteX4" fmla="*/ 0 w 1375482"/>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482" h="940623">
                  <a:moveTo>
                    <a:pt x="0" y="0"/>
                  </a:moveTo>
                  <a:lnTo>
                    <a:pt x="1375482" y="0"/>
                  </a:lnTo>
                  <a:lnTo>
                    <a:pt x="1375482"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Diverse Perspectives</a:t>
              </a:r>
              <a:endParaRPr lang="en-US" sz="2200" b="1" kern="1200" dirty="0">
                <a:solidFill>
                  <a:sysClr val="windowText" lastClr="000000"/>
                </a:solidFill>
              </a:endParaRPr>
            </a:p>
          </p:txBody>
        </p:sp>
        <p:cxnSp>
          <p:nvCxnSpPr>
            <p:cNvPr id="52" name="Straight Connector 51"/>
            <p:cNvCxnSpPr/>
            <p:nvPr/>
          </p:nvCxnSpPr>
          <p:spPr>
            <a:xfrm>
              <a:off x="2781755" y="4610378"/>
              <a:ext cx="6695488"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5" name="Straight Connector 54"/>
            <p:cNvCxnSpPr/>
            <p:nvPr/>
          </p:nvCxnSpPr>
          <p:spPr>
            <a:xfrm>
              <a:off x="6129231" y="1186700"/>
              <a:ext cx="7792" cy="3387407"/>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68" name="Rectangle 67"/>
            <p:cNvSpPr/>
            <p:nvPr/>
          </p:nvSpPr>
          <p:spPr>
            <a:xfrm>
              <a:off x="4084248" y="3096360"/>
              <a:ext cx="1678098"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smtClean="0">
                <a:solidFill>
                  <a:srgbClr val="002060"/>
                </a:solidFill>
              </a:endParaRPr>
            </a:p>
            <a:p>
              <a:pPr algn="ctr"/>
              <a:r>
                <a:rPr lang="en-US" b="1" dirty="0" smtClean="0">
                  <a:solidFill>
                    <a:srgbClr val="002060"/>
                  </a:solidFill>
                </a:rPr>
                <a:t>LA Workshop</a:t>
              </a:r>
              <a:endParaRPr lang="en-US" sz="2400" b="1" dirty="0">
                <a:solidFill>
                  <a:srgbClr val="002060"/>
                </a:solidFill>
              </a:endParaRPr>
            </a:p>
          </p:txBody>
        </p:sp>
        <p:sp>
          <p:nvSpPr>
            <p:cNvPr id="69" name="Rectangle 68"/>
            <p:cNvSpPr/>
            <p:nvPr/>
          </p:nvSpPr>
          <p:spPr>
            <a:xfrm>
              <a:off x="2266129" y="3122138"/>
              <a:ext cx="1490246" cy="961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700" b="1" dirty="0" smtClean="0">
                  <a:solidFill>
                    <a:srgbClr val="002060"/>
                  </a:solidFill>
                </a:rPr>
                <a:t>Volunteer Trip </a:t>
              </a:r>
              <a:r>
                <a:rPr lang="en-US" b="1" dirty="0" smtClean="0">
                  <a:solidFill>
                    <a:srgbClr val="002060"/>
                  </a:solidFill>
                </a:rPr>
                <a:t>&amp; Debrief</a:t>
              </a:r>
              <a:endParaRPr lang="en-US" b="1" dirty="0">
                <a:solidFill>
                  <a:srgbClr val="002060"/>
                </a:solidFill>
              </a:endParaRPr>
            </a:p>
          </p:txBody>
        </p:sp>
        <p:sp>
          <p:nvSpPr>
            <p:cNvPr id="71" name="Rectangle 70"/>
            <p:cNvSpPr/>
            <p:nvPr/>
          </p:nvSpPr>
          <p:spPr>
            <a:xfrm>
              <a:off x="219452" y="3141285"/>
              <a:ext cx="1641312" cy="96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smtClean="0">
                <a:solidFill>
                  <a:srgbClr val="002060"/>
                </a:solidFill>
              </a:endParaRPr>
            </a:p>
            <a:p>
              <a:pPr algn="ctr"/>
              <a:r>
                <a:rPr lang="en-US" b="1" dirty="0" smtClean="0">
                  <a:solidFill>
                    <a:srgbClr val="002060"/>
                  </a:solidFill>
                </a:rPr>
                <a:t>LA Workshop</a:t>
              </a:r>
              <a:endParaRPr lang="en-US" b="1" dirty="0">
                <a:solidFill>
                  <a:srgbClr val="002060"/>
                </a:solidFill>
              </a:endParaRPr>
            </a:p>
          </p:txBody>
        </p:sp>
        <p:sp>
          <p:nvSpPr>
            <p:cNvPr id="73" name="Rectangle 72"/>
            <p:cNvSpPr/>
            <p:nvPr/>
          </p:nvSpPr>
          <p:spPr>
            <a:xfrm>
              <a:off x="10324771" y="3087215"/>
              <a:ext cx="1645920"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002060"/>
                  </a:solidFill>
                </a:rPr>
                <a:t>DC Cultural Hour</a:t>
              </a:r>
              <a:endParaRPr lang="en-US" b="1" dirty="0">
                <a:solidFill>
                  <a:srgbClr val="002060"/>
                </a:solidFill>
              </a:endParaRPr>
            </a:p>
          </p:txBody>
        </p:sp>
        <p:sp>
          <p:nvSpPr>
            <p:cNvPr id="75" name="Rectangle 74"/>
            <p:cNvSpPr/>
            <p:nvPr/>
          </p:nvSpPr>
          <p:spPr>
            <a:xfrm>
              <a:off x="8472868" y="3102492"/>
              <a:ext cx="1490246"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2060"/>
                  </a:solidFill>
                </a:rPr>
                <a:t>ISHC Healthy </a:t>
              </a:r>
              <a:r>
                <a:rPr lang="en-US" sz="1400" b="1" dirty="0">
                  <a:solidFill>
                    <a:srgbClr val="002060"/>
                  </a:solidFill>
                </a:rPr>
                <a:t>Living </a:t>
              </a:r>
              <a:r>
                <a:rPr lang="en-US" sz="1400" b="1" dirty="0" smtClean="0">
                  <a:solidFill>
                    <a:srgbClr val="002060"/>
                  </a:solidFill>
                </a:rPr>
                <a:t>Workshop</a:t>
              </a:r>
              <a:endParaRPr lang="en-US" sz="1400" b="1" dirty="0">
                <a:solidFill>
                  <a:srgbClr val="002060"/>
                </a:solidFill>
              </a:endParaRPr>
            </a:p>
          </p:txBody>
        </p:sp>
        <p:cxnSp>
          <p:nvCxnSpPr>
            <p:cNvPr id="44" name="Straight Connector 43"/>
            <p:cNvCxnSpPr/>
            <p:nvPr/>
          </p:nvCxnSpPr>
          <p:spPr>
            <a:xfrm>
              <a:off x="1039921" y="1766572"/>
              <a:ext cx="10096360" cy="441"/>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6" name="Freeform 15"/>
            <p:cNvSpPr/>
            <p:nvPr/>
          </p:nvSpPr>
          <p:spPr>
            <a:xfrm>
              <a:off x="428424" y="766869"/>
              <a:ext cx="11446024" cy="890659"/>
            </a:xfrm>
            <a:custGeom>
              <a:avLst/>
              <a:gdLst>
                <a:gd name="connsiteX0" fmla="*/ 0 w 11446024"/>
                <a:gd name="connsiteY0" fmla="*/ 0 h 1093413"/>
                <a:gd name="connsiteX1" fmla="*/ 11446024 w 11446024"/>
                <a:gd name="connsiteY1" fmla="*/ 0 h 1093413"/>
                <a:gd name="connsiteX2" fmla="*/ 11446024 w 11446024"/>
                <a:gd name="connsiteY2" fmla="*/ 1093413 h 1093413"/>
                <a:gd name="connsiteX3" fmla="*/ 0 w 11446024"/>
                <a:gd name="connsiteY3" fmla="*/ 1093413 h 1093413"/>
                <a:gd name="connsiteX4" fmla="*/ 0 w 11446024"/>
                <a:gd name="connsiteY4" fmla="*/ 0 h 109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024" h="1093413">
                  <a:moveTo>
                    <a:pt x="0" y="0"/>
                  </a:moveTo>
                  <a:lnTo>
                    <a:pt x="11446024" y="0"/>
                  </a:lnTo>
                  <a:lnTo>
                    <a:pt x="11446024" y="1093413"/>
                  </a:lnTo>
                  <a:lnTo>
                    <a:pt x="0" y="1093413"/>
                  </a:lnTo>
                  <a:lnTo>
                    <a:pt x="0" y="0"/>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7200" b="1" kern="1200" dirty="0" smtClean="0">
                  <a:solidFill>
                    <a:srgbClr val="002060"/>
                  </a:solidFill>
                </a:rPr>
                <a:t>Leadership Academy</a:t>
              </a:r>
              <a:endParaRPr lang="en-US" sz="7200" b="1" kern="1200" dirty="0">
                <a:solidFill>
                  <a:srgbClr val="002060"/>
                </a:solidFill>
              </a:endParaRPr>
            </a:p>
          </p:txBody>
        </p:sp>
        <p:sp>
          <p:nvSpPr>
            <p:cNvPr id="45" name="Rectangle 44"/>
            <p:cNvSpPr/>
            <p:nvPr/>
          </p:nvSpPr>
          <p:spPr>
            <a:xfrm>
              <a:off x="6465477" y="3090395"/>
              <a:ext cx="1682496" cy="9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1300" b="1">
                  <a:solidFill>
                    <a:srgbClr val="002060"/>
                  </a:solidFill>
                </a:rPr>
                <a:t>Health Science Club </a:t>
              </a:r>
              <a:r>
                <a:rPr lang="en-US" b="1">
                  <a:solidFill>
                    <a:srgbClr val="002060"/>
                  </a:solidFill>
                </a:rPr>
                <a:t>Medical Ethics</a:t>
              </a:r>
              <a:endParaRPr lang="en-US" sz="1600" b="1"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527" y="3668954"/>
              <a:ext cx="472689" cy="41609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7560" y="3625695"/>
              <a:ext cx="502855" cy="4034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374" y="3601098"/>
              <a:ext cx="394016" cy="4079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2243" y="3705005"/>
              <a:ext cx="414277" cy="381438"/>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1715" y="3642571"/>
              <a:ext cx="453256" cy="362016"/>
            </a:xfrm>
            <a:prstGeom prst="rect">
              <a:avLst/>
            </a:prstGeom>
          </p:spPr>
        </p:pic>
        <p:sp>
          <p:nvSpPr>
            <p:cNvPr id="48" name="Freeform 47"/>
            <p:cNvSpPr/>
            <p:nvPr/>
          </p:nvSpPr>
          <p:spPr>
            <a:xfrm>
              <a:off x="6328719" y="1883751"/>
              <a:ext cx="1892727" cy="1077210"/>
            </a:xfrm>
            <a:custGeom>
              <a:avLst/>
              <a:gdLst>
                <a:gd name="connsiteX0" fmla="*/ 0 w 1370826"/>
                <a:gd name="connsiteY0" fmla="*/ 0 h 940623"/>
                <a:gd name="connsiteX1" fmla="*/ 1370826 w 1370826"/>
                <a:gd name="connsiteY1" fmla="*/ 0 h 940623"/>
                <a:gd name="connsiteX2" fmla="*/ 1370826 w 1370826"/>
                <a:gd name="connsiteY2" fmla="*/ 940623 h 940623"/>
                <a:gd name="connsiteX3" fmla="*/ 0 w 1370826"/>
                <a:gd name="connsiteY3" fmla="*/ 940623 h 940623"/>
                <a:gd name="connsiteX4" fmla="*/ 0 w 1370826"/>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26" h="940623">
                  <a:moveTo>
                    <a:pt x="0" y="0"/>
                  </a:moveTo>
                  <a:lnTo>
                    <a:pt x="1370826" y="0"/>
                  </a:lnTo>
                  <a:lnTo>
                    <a:pt x="1370826"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Professional Development</a:t>
              </a:r>
              <a:endParaRPr lang="en-US" sz="2200" b="1" kern="1200" dirty="0">
                <a:solidFill>
                  <a:sysClr val="windowText" lastClr="000000"/>
                </a:solidFill>
              </a:endParaRPr>
            </a:p>
          </p:txBody>
        </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0374" y="3639318"/>
              <a:ext cx="325333" cy="351842"/>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107" y="3611245"/>
              <a:ext cx="394016" cy="407988"/>
            </a:xfrm>
            <a:prstGeom prst="rect">
              <a:avLst/>
            </a:prstGeom>
          </p:spPr>
        </p:pic>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627" y="3562960"/>
              <a:ext cx="518326" cy="456273"/>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1811" y="3621834"/>
              <a:ext cx="502855" cy="403489"/>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071" y="3611245"/>
              <a:ext cx="518326" cy="456273"/>
            </a:xfrm>
            <a:prstGeom prst="rect">
              <a:avLst/>
            </a:prstGeom>
          </p:spPr>
        </p:pic>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5298" y="3621834"/>
              <a:ext cx="394016" cy="407988"/>
            </a:xfrm>
            <a:prstGeom prst="rect">
              <a:avLst/>
            </a:prstGeom>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866" y="3619523"/>
              <a:ext cx="524431" cy="482860"/>
            </a:xfrm>
            <a:prstGeom prst="rect">
              <a:avLst/>
            </a:prstGeom>
          </p:spPr>
        </p:pic>
        <p:grpSp>
          <p:nvGrpSpPr>
            <p:cNvPr id="7" name="Group 6"/>
            <p:cNvGrpSpPr/>
            <p:nvPr/>
          </p:nvGrpSpPr>
          <p:grpSpPr>
            <a:xfrm>
              <a:off x="6313507" y="4610034"/>
              <a:ext cx="1856232" cy="1252939"/>
              <a:chOff x="8303123" y="5496979"/>
              <a:chExt cx="1856232" cy="1252939"/>
            </a:xfrm>
          </p:grpSpPr>
          <p:cxnSp>
            <p:nvCxnSpPr>
              <p:cNvPr id="60" name="Straight Connector 59"/>
              <p:cNvCxnSpPr/>
              <p:nvPr/>
            </p:nvCxnSpPr>
            <p:spPr>
              <a:xfrm flipH="1">
                <a:off x="9212685" y="5496979"/>
                <a:ext cx="1787" cy="734664"/>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27" name="Freeform 26"/>
              <p:cNvSpPr/>
              <p:nvPr/>
            </p:nvSpPr>
            <p:spPr>
              <a:xfrm>
                <a:off x="8303123" y="5652638"/>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a:solidFill>
                      <a:srgbClr val="002060"/>
                    </a:solidFill>
                  </a:rPr>
                  <a:t>Elective</a:t>
                </a:r>
                <a:r>
                  <a:rPr lang="en-US" sz="1900" b="1" dirty="0" smtClean="0">
                    <a:solidFill>
                      <a:srgbClr val="002060"/>
                    </a:solidFill>
                  </a:rPr>
                  <a:t>:</a:t>
                </a:r>
              </a:p>
              <a:p>
                <a:pPr lvl="0" algn="ctr" defTabSz="844550">
                  <a:spcBef>
                    <a:spcPct val="0"/>
                  </a:spcBef>
                </a:pPr>
                <a:r>
                  <a:rPr lang="en-US" sz="1900" b="1" dirty="0" smtClean="0">
                    <a:solidFill>
                      <a:srgbClr val="002060"/>
                    </a:solidFill>
                  </a:rPr>
                  <a:t>International Dinner</a:t>
                </a:r>
                <a:endParaRPr lang="en-US" sz="1900" b="1" dirty="0">
                  <a:solidFill>
                    <a:srgbClr val="002060"/>
                  </a:solidFill>
                </a:endParaRPr>
              </a:p>
            </p:txBody>
          </p:sp>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5564" y="6321474"/>
                <a:ext cx="428393" cy="394435"/>
              </a:xfrm>
              <a:prstGeom prst="rect">
                <a:avLst/>
              </a:prstGeom>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049" y="6329913"/>
                <a:ext cx="502855" cy="403489"/>
              </a:xfrm>
              <a:prstGeom prst="rect">
                <a:avLst/>
              </a:prstGeom>
            </p:spPr>
          </p:pic>
        </p:grpSp>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0974" y="3639318"/>
              <a:ext cx="414277" cy="381438"/>
            </a:xfrm>
            <a:prstGeom prst="rect">
              <a:avLst/>
            </a:prstGeom>
          </p:spPr>
        </p:pic>
        <p:grpSp>
          <p:nvGrpSpPr>
            <p:cNvPr id="10" name="Group 9"/>
            <p:cNvGrpSpPr/>
            <p:nvPr/>
          </p:nvGrpSpPr>
          <p:grpSpPr>
            <a:xfrm>
              <a:off x="8558666" y="4627374"/>
              <a:ext cx="1856232" cy="1278647"/>
              <a:chOff x="2067843" y="5496206"/>
              <a:chExt cx="1856232" cy="1278647"/>
            </a:xfrm>
          </p:grpSpPr>
          <p:cxnSp>
            <p:nvCxnSpPr>
              <p:cNvPr id="53" name="Straight Connector 52"/>
              <p:cNvCxnSpPr/>
              <p:nvPr/>
            </p:nvCxnSpPr>
            <p:spPr>
              <a:xfrm flipH="1">
                <a:off x="2985610" y="5496206"/>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46" name="Freeform 45"/>
              <p:cNvSpPr/>
              <p:nvPr/>
            </p:nvSpPr>
            <p:spPr>
              <a:xfrm>
                <a:off x="2067843" y="5640515"/>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smtClean="0">
                    <a:solidFill>
                      <a:srgbClr val="002060"/>
                    </a:solidFill>
                  </a:rPr>
                  <a:t>Elective:</a:t>
                </a:r>
              </a:p>
              <a:p>
                <a:pPr lvl="0" algn="ctr" defTabSz="844550">
                  <a:spcBef>
                    <a:spcPct val="0"/>
                  </a:spcBef>
                </a:pPr>
                <a:r>
                  <a:rPr lang="en-US" b="1" kern="1200" dirty="0" smtClean="0">
                    <a:solidFill>
                      <a:srgbClr val="002060"/>
                    </a:solidFill>
                  </a:rPr>
                  <a:t>Sexual Assault </a:t>
                </a:r>
                <a:r>
                  <a:rPr lang="en-US" sz="1600" b="1" kern="1200" dirty="0" smtClean="0">
                    <a:solidFill>
                      <a:srgbClr val="002060"/>
                    </a:solidFill>
                  </a:rPr>
                  <a:t>Prevention Talk</a:t>
                </a:r>
                <a:endParaRPr lang="en-US" sz="1600" b="1" kern="1200" dirty="0">
                  <a:solidFill>
                    <a:srgbClr val="002060"/>
                  </a:solidFill>
                </a:endParaRPr>
              </a:p>
            </p:txBody>
          </p:sp>
          <p:pic>
            <p:nvPicPr>
              <p:cNvPr id="81" name="Picture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297" y="6385788"/>
                <a:ext cx="441978" cy="389065"/>
              </a:xfrm>
              <a:prstGeom prst="rect">
                <a:avLst/>
              </a:prstGeom>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858" y="6398405"/>
                <a:ext cx="469155" cy="376448"/>
              </a:xfrm>
              <a:prstGeom prst="rect">
                <a:avLst/>
              </a:prstGeom>
            </p:spPr>
          </p:pic>
        </p:grpSp>
        <p:cxnSp>
          <p:nvCxnSpPr>
            <p:cNvPr id="63" name="Straight Connector 62"/>
            <p:cNvCxnSpPr/>
            <p:nvPr/>
          </p:nvCxnSpPr>
          <p:spPr>
            <a:xfrm flipH="1">
              <a:off x="5013006" y="4667604"/>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61" name="Freeform 60"/>
            <p:cNvSpPr/>
            <p:nvPr/>
          </p:nvSpPr>
          <p:spPr>
            <a:xfrm>
              <a:off x="1861580" y="4808741"/>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smtClean="0">
                  <a:solidFill>
                    <a:srgbClr val="002060"/>
                  </a:solidFill>
                </a:rPr>
                <a:t>Elective:</a:t>
              </a:r>
            </a:p>
            <a:p>
              <a:pPr lvl="0" algn="ctr" defTabSz="844550">
                <a:spcBef>
                  <a:spcPct val="0"/>
                </a:spcBef>
              </a:pPr>
              <a:r>
                <a:rPr lang="en-US" sz="2000" b="1" kern="1200" dirty="0" smtClean="0">
                  <a:solidFill>
                    <a:srgbClr val="002060"/>
                  </a:solidFill>
                </a:rPr>
                <a:t>Safe Zone Training</a:t>
              </a:r>
              <a:endParaRPr lang="en-US" b="1" kern="1200" dirty="0">
                <a:solidFill>
                  <a:srgbClr val="002060"/>
                </a:solidFill>
              </a:endParaRPr>
            </a:p>
          </p:txBody>
        </p:sp>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334" y="5413144"/>
              <a:ext cx="394016" cy="407988"/>
            </a:xfrm>
            <a:prstGeom prst="rect">
              <a:avLst/>
            </a:prstGeom>
          </p:spPr>
        </p:pic>
        <p:grpSp>
          <p:nvGrpSpPr>
            <p:cNvPr id="5" name="Group 4"/>
            <p:cNvGrpSpPr/>
            <p:nvPr/>
          </p:nvGrpSpPr>
          <p:grpSpPr>
            <a:xfrm>
              <a:off x="4073377" y="4765693"/>
              <a:ext cx="1856232" cy="1097280"/>
              <a:chOff x="5218452" y="4810330"/>
              <a:chExt cx="1856232" cy="1097280"/>
            </a:xfrm>
          </p:grpSpPr>
          <p:sp>
            <p:nvSpPr>
              <p:cNvPr id="28" name="Freeform 27"/>
              <p:cNvSpPr/>
              <p:nvPr/>
            </p:nvSpPr>
            <p:spPr>
              <a:xfrm>
                <a:off x="5218452" y="4810330"/>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a:solidFill>
                      <a:srgbClr val="002060"/>
                    </a:solidFill>
                  </a:rPr>
                  <a:t>Elective</a:t>
                </a:r>
                <a:r>
                  <a:rPr lang="en-US" sz="1900" b="1" dirty="0" smtClean="0">
                    <a:solidFill>
                      <a:srgbClr val="002060"/>
                    </a:solidFill>
                  </a:rPr>
                  <a:t>:</a:t>
                </a:r>
              </a:p>
              <a:p>
                <a:pPr lvl="0" algn="ctr" defTabSz="844550">
                  <a:spcBef>
                    <a:spcPct val="0"/>
                  </a:spcBef>
                </a:pPr>
                <a:r>
                  <a:rPr lang="en-US" sz="2000" b="1" dirty="0" smtClean="0">
                    <a:solidFill>
                      <a:srgbClr val="002060"/>
                    </a:solidFill>
                  </a:rPr>
                  <a:t>Tech Talk</a:t>
                </a:r>
                <a:endParaRPr lang="en-US" sz="2000" b="1" dirty="0">
                  <a:solidFill>
                    <a:srgbClr val="002060"/>
                  </a:solidFill>
                </a:endParaRPr>
              </a:p>
            </p:txBody>
          </p:sp>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3984" y="5457781"/>
                <a:ext cx="410102" cy="443518"/>
              </a:xfrm>
              <a:prstGeom prst="rect">
                <a:avLst/>
              </a:prstGeom>
            </p:spPr>
          </p:pic>
          <p:pic>
            <p:nvPicPr>
              <p:cNvPr id="84" name="Picture 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5697" y="5463021"/>
                <a:ext cx="542178" cy="433038"/>
              </a:xfrm>
              <a:prstGeom prst="rect">
                <a:avLst/>
              </a:prstGeom>
            </p:spPr>
          </p:pic>
        </p:gr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261" y="5456488"/>
              <a:ext cx="469155" cy="376448"/>
            </a:xfrm>
            <a:prstGeom prst="rect">
              <a:avLst/>
            </a:prstGeom>
          </p:spPr>
        </p:pic>
      </p:grpSp>
    </p:spTree>
    <p:extLst>
      <p:ext uri="{BB962C8B-B14F-4D97-AF65-F5344CB8AC3E}">
        <p14:creationId xmlns:p14="http://schemas.microsoft.com/office/powerpoint/2010/main" val="4153828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0481"/>
            <a:ext cx="12192000" cy="6830209"/>
            <a:chOff x="0" y="130481"/>
            <a:chExt cx="12192000" cy="6830209"/>
          </a:xfrm>
        </p:grpSpPr>
        <p:sp>
          <p:nvSpPr>
            <p:cNvPr id="2" name="Rectangle 1"/>
            <p:cNvSpPr/>
            <p:nvPr/>
          </p:nvSpPr>
          <p:spPr>
            <a:xfrm>
              <a:off x="0" y="130481"/>
              <a:ext cx="12192000" cy="5067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Sample Complete 2</a:t>
              </a:r>
              <a:r>
                <a:rPr lang="en-US" sz="4400" b="1" baseline="30000" dirty="0" smtClean="0"/>
                <a:t>nd</a:t>
              </a:r>
              <a:r>
                <a:rPr lang="en-US" sz="4400" b="1" dirty="0" smtClean="0"/>
                <a:t> Year</a:t>
              </a:r>
              <a:endParaRPr lang="en-US" sz="4400" b="1" dirty="0"/>
            </a:p>
          </p:txBody>
        </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a:ln>
              <a:noFill/>
            </a:ln>
          </p:spPr>
        </p:pic>
        <p:cxnSp>
          <p:nvCxnSpPr>
            <p:cNvPr id="51" name="Straight Connector 50"/>
            <p:cNvCxnSpPr/>
            <p:nvPr/>
          </p:nvCxnSpPr>
          <p:spPr>
            <a:xfrm>
              <a:off x="4922574" y="1789711"/>
              <a:ext cx="22875" cy="2923622"/>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4" name="Straight Connector 53"/>
            <p:cNvCxnSpPr/>
            <p:nvPr/>
          </p:nvCxnSpPr>
          <p:spPr>
            <a:xfrm flipH="1">
              <a:off x="6135245" y="5459288"/>
              <a:ext cx="5307" cy="766925"/>
            </a:xfrm>
            <a:prstGeom prst="line">
              <a:avLst/>
            </a:prstGeom>
            <a:ln w="762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60" name="Straight Connector 59"/>
            <p:cNvCxnSpPr/>
            <p:nvPr/>
          </p:nvCxnSpPr>
          <p:spPr>
            <a:xfrm flipH="1">
              <a:off x="9212684" y="5474244"/>
              <a:ext cx="5307" cy="766925"/>
            </a:xfrm>
            <a:prstGeom prst="line">
              <a:avLst/>
            </a:prstGeom>
            <a:ln w="762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a:off x="11135502" y="1786963"/>
              <a:ext cx="11289" cy="2833163"/>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a:off x="9210131" y="2907498"/>
              <a:ext cx="2553" cy="180583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a:off x="3002920" y="2970152"/>
              <a:ext cx="5354" cy="1743181"/>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a:off x="1045067" y="1786963"/>
              <a:ext cx="5364" cy="2959298"/>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9" name="Straight Connector 58"/>
            <p:cNvCxnSpPr/>
            <p:nvPr/>
          </p:nvCxnSpPr>
          <p:spPr>
            <a:xfrm flipH="1">
              <a:off x="9203182" y="1770767"/>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a:off x="7294026" y="1770679"/>
              <a:ext cx="56948" cy="2849447"/>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flipH="1">
              <a:off x="2999214" y="1786964"/>
              <a:ext cx="5307" cy="766925"/>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7" name="Freeform 16"/>
            <p:cNvSpPr/>
            <p:nvPr/>
          </p:nvSpPr>
          <p:spPr>
            <a:xfrm>
              <a:off x="47229" y="1891930"/>
              <a:ext cx="2006418" cy="1077210"/>
            </a:xfrm>
            <a:custGeom>
              <a:avLst/>
              <a:gdLst>
                <a:gd name="connsiteX0" fmla="*/ 0 w 1493877"/>
                <a:gd name="connsiteY0" fmla="*/ 0 h 940623"/>
                <a:gd name="connsiteX1" fmla="*/ 1493877 w 1493877"/>
                <a:gd name="connsiteY1" fmla="*/ 0 h 940623"/>
                <a:gd name="connsiteX2" fmla="*/ 1493877 w 1493877"/>
                <a:gd name="connsiteY2" fmla="*/ 940623 h 940623"/>
                <a:gd name="connsiteX3" fmla="*/ 0 w 1493877"/>
                <a:gd name="connsiteY3" fmla="*/ 940623 h 940623"/>
                <a:gd name="connsiteX4" fmla="*/ 0 w 1493877"/>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877" h="940623">
                  <a:moveTo>
                    <a:pt x="0" y="0"/>
                  </a:moveTo>
                  <a:lnTo>
                    <a:pt x="1493877" y="0"/>
                  </a:lnTo>
                  <a:lnTo>
                    <a:pt x="1493877"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100" b="1" kern="1200" dirty="0" smtClean="0">
                  <a:solidFill>
                    <a:sysClr val="windowText" lastClr="000000"/>
                  </a:solidFill>
                </a:rPr>
                <a:t>Connection &amp; Outreach</a:t>
              </a:r>
              <a:endParaRPr lang="en-US" sz="2100" b="1" kern="1200" dirty="0">
                <a:solidFill>
                  <a:sysClr val="windowText" lastClr="000000"/>
                </a:solidFill>
              </a:endParaRPr>
            </a:p>
          </p:txBody>
        </p:sp>
        <p:sp>
          <p:nvSpPr>
            <p:cNvPr id="21" name="Freeform 20"/>
            <p:cNvSpPr/>
            <p:nvPr/>
          </p:nvSpPr>
          <p:spPr>
            <a:xfrm>
              <a:off x="2221596" y="1887146"/>
              <a:ext cx="1562155" cy="1077210"/>
            </a:xfrm>
            <a:custGeom>
              <a:avLst/>
              <a:gdLst>
                <a:gd name="connsiteX0" fmla="*/ 0 w 1373150"/>
                <a:gd name="connsiteY0" fmla="*/ 0 h 940623"/>
                <a:gd name="connsiteX1" fmla="*/ 1373150 w 1373150"/>
                <a:gd name="connsiteY1" fmla="*/ 0 h 940623"/>
                <a:gd name="connsiteX2" fmla="*/ 1373150 w 1373150"/>
                <a:gd name="connsiteY2" fmla="*/ 940623 h 940623"/>
                <a:gd name="connsiteX3" fmla="*/ 0 w 1373150"/>
                <a:gd name="connsiteY3" fmla="*/ 940623 h 940623"/>
                <a:gd name="connsiteX4" fmla="*/ 0 w 1373150"/>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50" h="940623">
                  <a:moveTo>
                    <a:pt x="0" y="0"/>
                  </a:moveTo>
                  <a:lnTo>
                    <a:pt x="1373150" y="0"/>
                  </a:lnTo>
                  <a:lnTo>
                    <a:pt x="1373150"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Teamwork &amp; Service</a:t>
              </a:r>
              <a:endParaRPr lang="en-US" sz="2200" b="1" kern="1200" dirty="0">
                <a:solidFill>
                  <a:sysClr val="windowText" lastClr="000000"/>
                </a:solidFill>
              </a:endParaRPr>
            </a:p>
          </p:txBody>
        </p:sp>
        <p:sp>
          <p:nvSpPr>
            <p:cNvPr id="22" name="Freeform 21"/>
            <p:cNvSpPr/>
            <p:nvPr/>
          </p:nvSpPr>
          <p:spPr>
            <a:xfrm>
              <a:off x="3988964" y="1883041"/>
              <a:ext cx="1892727" cy="1077210"/>
            </a:xfrm>
            <a:custGeom>
              <a:avLst/>
              <a:gdLst>
                <a:gd name="connsiteX0" fmla="*/ 0 w 1370826"/>
                <a:gd name="connsiteY0" fmla="*/ 0 h 940623"/>
                <a:gd name="connsiteX1" fmla="*/ 1370826 w 1370826"/>
                <a:gd name="connsiteY1" fmla="*/ 0 h 940623"/>
                <a:gd name="connsiteX2" fmla="*/ 1370826 w 1370826"/>
                <a:gd name="connsiteY2" fmla="*/ 940623 h 940623"/>
                <a:gd name="connsiteX3" fmla="*/ 0 w 1370826"/>
                <a:gd name="connsiteY3" fmla="*/ 940623 h 940623"/>
                <a:gd name="connsiteX4" fmla="*/ 0 w 1370826"/>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26" h="940623">
                  <a:moveTo>
                    <a:pt x="0" y="0"/>
                  </a:moveTo>
                  <a:lnTo>
                    <a:pt x="1370826" y="0"/>
                  </a:lnTo>
                  <a:lnTo>
                    <a:pt x="1370826"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Communication</a:t>
              </a:r>
              <a:endParaRPr lang="en-US" sz="2200" b="1" kern="1200" dirty="0">
                <a:solidFill>
                  <a:sysClr val="windowText" lastClr="000000"/>
                </a:solidFill>
              </a:endParaRPr>
            </a:p>
          </p:txBody>
        </p:sp>
        <p:sp>
          <p:nvSpPr>
            <p:cNvPr id="24" name="Freeform 23"/>
            <p:cNvSpPr/>
            <p:nvPr/>
          </p:nvSpPr>
          <p:spPr>
            <a:xfrm>
              <a:off x="8424024" y="1883041"/>
              <a:ext cx="1563624" cy="1077210"/>
            </a:xfrm>
            <a:custGeom>
              <a:avLst/>
              <a:gdLst>
                <a:gd name="connsiteX0" fmla="*/ 0 w 1353395"/>
                <a:gd name="connsiteY0" fmla="*/ 0 h 940623"/>
                <a:gd name="connsiteX1" fmla="*/ 1353395 w 1353395"/>
                <a:gd name="connsiteY1" fmla="*/ 0 h 940623"/>
                <a:gd name="connsiteX2" fmla="*/ 1353395 w 1353395"/>
                <a:gd name="connsiteY2" fmla="*/ 940623 h 940623"/>
                <a:gd name="connsiteX3" fmla="*/ 0 w 1353395"/>
                <a:gd name="connsiteY3" fmla="*/ 940623 h 940623"/>
                <a:gd name="connsiteX4" fmla="*/ 0 w 1353395"/>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395" h="940623">
                  <a:moveTo>
                    <a:pt x="0" y="0"/>
                  </a:moveTo>
                  <a:lnTo>
                    <a:pt x="1353395" y="0"/>
                  </a:lnTo>
                  <a:lnTo>
                    <a:pt x="1353395"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Wellness</a:t>
              </a:r>
            </a:p>
          </p:txBody>
        </p:sp>
        <p:sp>
          <p:nvSpPr>
            <p:cNvPr id="25" name="Freeform 24"/>
            <p:cNvSpPr/>
            <p:nvPr/>
          </p:nvSpPr>
          <p:spPr>
            <a:xfrm>
              <a:off x="10155597" y="1887146"/>
              <a:ext cx="2002536" cy="1077210"/>
            </a:xfrm>
            <a:custGeom>
              <a:avLst/>
              <a:gdLst>
                <a:gd name="connsiteX0" fmla="*/ 0 w 1375482"/>
                <a:gd name="connsiteY0" fmla="*/ 0 h 940623"/>
                <a:gd name="connsiteX1" fmla="*/ 1375482 w 1375482"/>
                <a:gd name="connsiteY1" fmla="*/ 0 h 940623"/>
                <a:gd name="connsiteX2" fmla="*/ 1375482 w 1375482"/>
                <a:gd name="connsiteY2" fmla="*/ 940623 h 940623"/>
                <a:gd name="connsiteX3" fmla="*/ 0 w 1375482"/>
                <a:gd name="connsiteY3" fmla="*/ 940623 h 940623"/>
                <a:gd name="connsiteX4" fmla="*/ 0 w 1375482"/>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482" h="940623">
                  <a:moveTo>
                    <a:pt x="0" y="0"/>
                  </a:moveTo>
                  <a:lnTo>
                    <a:pt x="1375482" y="0"/>
                  </a:lnTo>
                  <a:lnTo>
                    <a:pt x="1375482"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Diverse Perspectives</a:t>
              </a:r>
              <a:endParaRPr lang="en-US" sz="2200" b="1" kern="1200" dirty="0">
                <a:solidFill>
                  <a:sysClr val="windowText" lastClr="000000"/>
                </a:solidFill>
              </a:endParaRPr>
            </a:p>
          </p:txBody>
        </p:sp>
        <p:cxnSp>
          <p:nvCxnSpPr>
            <p:cNvPr id="52" name="Straight Connector 51"/>
            <p:cNvCxnSpPr/>
            <p:nvPr/>
          </p:nvCxnSpPr>
          <p:spPr>
            <a:xfrm flipV="1">
              <a:off x="2999214" y="5468235"/>
              <a:ext cx="6203968" cy="27736"/>
            </a:xfrm>
            <a:prstGeom prst="line">
              <a:avLst/>
            </a:prstGeom>
            <a:ln w="762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flipH="1">
              <a:off x="2985610" y="5496206"/>
              <a:ext cx="5307" cy="766925"/>
            </a:xfrm>
            <a:prstGeom prst="line">
              <a:avLst/>
            </a:prstGeom>
            <a:ln w="7620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55" name="Straight Connector 54"/>
            <p:cNvCxnSpPr/>
            <p:nvPr/>
          </p:nvCxnSpPr>
          <p:spPr>
            <a:xfrm>
              <a:off x="6129231" y="1186700"/>
              <a:ext cx="17337" cy="4278018"/>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68" name="Rectangle 67"/>
            <p:cNvSpPr/>
            <p:nvPr/>
          </p:nvSpPr>
          <p:spPr>
            <a:xfrm>
              <a:off x="4084248" y="3096360"/>
              <a:ext cx="1678098"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smtClean="0">
                <a:solidFill>
                  <a:srgbClr val="002060"/>
                </a:solidFill>
              </a:endParaRPr>
            </a:p>
            <a:p>
              <a:pPr algn="ctr"/>
              <a:r>
                <a:rPr lang="en-US" b="1" dirty="0" smtClean="0">
                  <a:solidFill>
                    <a:srgbClr val="002060"/>
                  </a:solidFill>
                </a:rPr>
                <a:t>LA Workshop</a:t>
              </a:r>
              <a:endParaRPr lang="en-US" sz="2400" b="1" dirty="0">
                <a:solidFill>
                  <a:srgbClr val="002060"/>
                </a:solidFill>
              </a:endParaRPr>
            </a:p>
          </p:txBody>
        </p:sp>
        <p:sp>
          <p:nvSpPr>
            <p:cNvPr id="69" name="Rectangle 68"/>
            <p:cNvSpPr/>
            <p:nvPr/>
          </p:nvSpPr>
          <p:spPr>
            <a:xfrm>
              <a:off x="2266129" y="3122138"/>
              <a:ext cx="1490246" cy="961099"/>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700" b="1" dirty="0" smtClean="0">
                  <a:solidFill>
                    <a:srgbClr val="002060"/>
                  </a:solidFill>
                </a:rPr>
                <a:t>Volunteer Trip </a:t>
              </a:r>
              <a:r>
                <a:rPr lang="en-US" b="1" dirty="0" smtClean="0">
                  <a:solidFill>
                    <a:srgbClr val="002060"/>
                  </a:solidFill>
                </a:rPr>
                <a:t>&amp; Debrief</a:t>
              </a:r>
              <a:endParaRPr lang="en-US" b="1" dirty="0">
                <a:solidFill>
                  <a:srgbClr val="002060"/>
                </a:solidFill>
              </a:endParaRPr>
            </a:p>
          </p:txBody>
        </p:sp>
        <p:sp>
          <p:nvSpPr>
            <p:cNvPr id="71" name="Rectangle 70"/>
            <p:cNvSpPr/>
            <p:nvPr/>
          </p:nvSpPr>
          <p:spPr>
            <a:xfrm>
              <a:off x="219452" y="3141285"/>
              <a:ext cx="1641312" cy="961098"/>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smtClean="0">
                <a:solidFill>
                  <a:srgbClr val="002060"/>
                </a:solidFill>
              </a:endParaRPr>
            </a:p>
            <a:p>
              <a:pPr algn="ctr"/>
              <a:r>
                <a:rPr lang="en-US" b="1" dirty="0" smtClean="0">
                  <a:solidFill>
                    <a:srgbClr val="002060"/>
                  </a:solidFill>
                </a:rPr>
                <a:t>LA Workshop</a:t>
              </a:r>
              <a:endParaRPr lang="en-US" b="1" dirty="0">
                <a:solidFill>
                  <a:srgbClr val="002060"/>
                </a:solidFill>
              </a:endParaRPr>
            </a:p>
          </p:txBody>
        </p:sp>
        <p:sp>
          <p:nvSpPr>
            <p:cNvPr id="73" name="Rectangle 72"/>
            <p:cNvSpPr/>
            <p:nvPr/>
          </p:nvSpPr>
          <p:spPr>
            <a:xfrm>
              <a:off x="10324771" y="3087215"/>
              <a:ext cx="1645920"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002060"/>
                  </a:solidFill>
                </a:rPr>
                <a:t>DC Cultural Hour</a:t>
              </a:r>
              <a:endParaRPr lang="en-US" b="1" dirty="0">
                <a:solidFill>
                  <a:srgbClr val="002060"/>
                </a:solidFill>
              </a:endParaRPr>
            </a:p>
          </p:txBody>
        </p:sp>
        <p:sp>
          <p:nvSpPr>
            <p:cNvPr id="75" name="Rectangle 74"/>
            <p:cNvSpPr/>
            <p:nvPr/>
          </p:nvSpPr>
          <p:spPr>
            <a:xfrm>
              <a:off x="8472868" y="3102492"/>
              <a:ext cx="1490246"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2060"/>
                  </a:solidFill>
                </a:rPr>
                <a:t>ISHC Healthy </a:t>
              </a:r>
              <a:r>
                <a:rPr lang="en-US" sz="1400" b="1" dirty="0">
                  <a:solidFill>
                    <a:srgbClr val="002060"/>
                  </a:solidFill>
                </a:rPr>
                <a:t>Living </a:t>
              </a:r>
              <a:r>
                <a:rPr lang="en-US" sz="1400" b="1" dirty="0" smtClean="0">
                  <a:solidFill>
                    <a:srgbClr val="002060"/>
                  </a:solidFill>
                </a:rPr>
                <a:t>Workshop</a:t>
              </a:r>
              <a:endParaRPr lang="en-US" sz="1400" b="1" dirty="0">
                <a:solidFill>
                  <a:srgbClr val="002060"/>
                </a:solidFill>
              </a:endParaRPr>
            </a:p>
          </p:txBody>
        </p:sp>
        <p:sp>
          <p:nvSpPr>
            <p:cNvPr id="28" name="Freeform 27"/>
            <p:cNvSpPr/>
            <p:nvPr/>
          </p:nvSpPr>
          <p:spPr>
            <a:xfrm>
              <a:off x="5211371" y="5677573"/>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a:solidFill>
              <a:schemeClr val="accent5">
                <a:lumMod val="75000"/>
              </a:schemeClr>
            </a:solidFill>
            <a:ln>
              <a:solidFill>
                <a:srgbClr val="FFFF00"/>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a:solidFill>
                    <a:srgbClr val="002060"/>
                  </a:solidFill>
                </a:rPr>
                <a:t>Elective</a:t>
              </a:r>
              <a:r>
                <a:rPr lang="en-US" sz="1900" b="1" dirty="0" smtClean="0">
                  <a:solidFill>
                    <a:srgbClr val="002060"/>
                  </a:solidFill>
                </a:rPr>
                <a:t>:</a:t>
              </a:r>
            </a:p>
            <a:p>
              <a:pPr lvl="0" algn="ctr" defTabSz="844550">
                <a:spcBef>
                  <a:spcPct val="0"/>
                </a:spcBef>
              </a:pPr>
              <a:r>
                <a:rPr lang="en-US" sz="2000" b="1" dirty="0" smtClean="0">
                  <a:solidFill>
                    <a:srgbClr val="002060"/>
                  </a:solidFill>
                </a:rPr>
                <a:t>Tech Talk</a:t>
              </a:r>
              <a:endParaRPr lang="en-US" sz="2000" b="1" dirty="0">
                <a:solidFill>
                  <a:srgbClr val="002060"/>
                </a:solidFill>
              </a:endParaRPr>
            </a:p>
          </p:txBody>
        </p:sp>
        <p:sp>
          <p:nvSpPr>
            <p:cNvPr id="27" name="Freeform 26"/>
            <p:cNvSpPr/>
            <p:nvPr/>
          </p:nvSpPr>
          <p:spPr>
            <a:xfrm>
              <a:off x="8303123" y="5652638"/>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a:solidFill>
              <a:schemeClr val="accent5">
                <a:lumMod val="75000"/>
              </a:schemeClr>
            </a:solidFill>
            <a:ln>
              <a:solidFill>
                <a:srgbClr val="FFFF00"/>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a:solidFill>
                    <a:srgbClr val="002060"/>
                  </a:solidFill>
                </a:rPr>
                <a:t>Elective</a:t>
              </a:r>
              <a:r>
                <a:rPr lang="en-US" sz="1900" b="1" dirty="0" smtClean="0">
                  <a:solidFill>
                    <a:srgbClr val="002060"/>
                  </a:solidFill>
                </a:rPr>
                <a:t>:</a:t>
              </a:r>
            </a:p>
            <a:p>
              <a:pPr algn="ctr"/>
              <a:r>
                <a:rPr lang="en-US" sz="2000" b="1" dirty="0">
                  <a:solidFill>
                    <a:srgbClr val="002060"/>
                  </a:solidFill>
                </a:rPr>
                <a:t>DC Cultural Hour</a:t>
              </a:r>
            </a:p>
          </p:txBody>
        </p:sp>
        <p:cxnSp>
          <p:nvCxnSpPr>
            <p:cNvPr id="44" name="Straight Connector 43"/>
            <p:cNvCxnSpPr/>
            <p:nvPr/>
          </p:nvCxnSpPr>
          <p:spPr>
            <a:xfrm>
              <a:off x="1050431" y="1766572"/>
              <a:ext cx="10096360" cy="441"/>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6" name="Freeform 15"/>
            <p:cNvSpPr/>
            <p:nvPr/>
          </p:nvSpPr>
          <p:spPr>
            <a:xfrm>
              <a:off x="428424" y="766869"/>
              <a:ext cx="11446024" cy="890659"/>
            </a:xfrm>
            <a:custGeom>
              <a:avLst/>
              <a:gdLst>
                <a:gd name="connsiteX0" fmla="*/ 0 w 11446024"/>
                <a:gd name="connsiteY0" fmla="*/ 0 h 1093413"/>
                <a:gd name="connsiteX1" fmla="*/ 11446024 w 11446024"/>
                <a:gd name="connsiteY1" fmla="*/ 0 h 1093413"/>
                <a:gd name="connsiteX2" fmla="*/ 11446024 w 11446024"/>
                <a:gd name="connsiteY2" fmla="*/ 1093413 h 1093413"/>
                <a:gd name="connsiteX3" fmla="*/ 0 w 11446024"/>
                <a:gd name="connsiteY3" fmla="*/ 1093413 h 1093413"/>
                <a:gd name="connsiteX4" fmla="*/ 0 w 11446024"/>
                <a:gd name="connsiteY4" fmla="*/ 0 h 109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6024" h="1093413">
                  <a:moveTo>
                    <a:pt x="0" y="0"/>
                  </a:moveTo>
                  <a:lnTo>
                    <a:pt x="11446024" y="0"/>
                  </a:lnTo>
                  <a:lnTo>
                    <a:pt x="11446024" y="1093413"/>
                  </a:lnTo>
                  <a:lnTo>
                    <a:pt x="0" y="1093413"/>
                  </a:lnTo>
                  <a:lnTo>
                    <a:pt x="0" y="0"/>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7200" b="1" kern="1200" dirty="0" smtClean="0">
                  <a:solidFill>
                    <a:srgbClr val="002060"/>
                  </a:solidFill>
                </a:rPr>
                <a:t>Leadership Academy</a:t>
              </a:r>
              <a:endParaRPr lang="en-US" sz="7200" b="1" kern="1200" dirty="0">
                <a:solidFill>
                  <a:srgbClr val="002060"/>
                </a:solidFill>
              </a:endParaRPr>
            </a:p>
          </p:txBody>
        </p:sp>
        <p:sp>
          <p:nvSpPr>
            <p:cNvPr id="45" name="Rectangle 44"/>
            <p:cNvSpPr/>
            <p:nvPr/>
          </p:nvSpPr>
          <p:spPr>
            <a:xfrm>
              <a:off x="6465477" y="3090395"/>
              <a:ext cx="1682496"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1300" b="1">
                  <a:solidFill>
                    <a:srgbClr val="002060"/>
                  </a:solidFill>
                </a:rPr>
                <a:t>Health Science Club </a:t>
              </a:r>
              <a:r>
                <a:rPr lang="en-US" b="1">
                  <a:solidFill>
                    <a:srgbClr val="002060"/>
                  </a:solidFill>
                </a:rPr>
                <a:t>Medical Ethics</a:t>
              </a:r>
              <a:endParaRPr lang="en-US" sz="1600" b="1" dirty="0">
                <a:solidFill>
                  <a:srgbClr val="002060"/>
                </a:solidFill>
              </a:endParaRPr>
            </a:p>
          </p:txBody>
        </p:sp>
        <p:sp>
          <p:nvSpPr>
            <p:cNvPr id="46" name="Freeform 45"/>
            <p:cNvSpPr/>
            <p:nvPr/>
          </p:nvSpPr>
          <p:spPr>
            <a:xfrm>
              <a:off x="2067843" y="5640515"/>
              <a:ext cx="1856232" cy="1097280"/>
            </a:xfrm>
            <a:custGeom>
              <a:avLst/>
              <a:gdLst>
                <a:gd name="connsiteX0" fmla="*/ 0 w 824135"/>
                <a:gd name="connsiteY0" fmla="*/ 0 h 412067"/>
                <a:gd name="connsiteX1" fmla="*/ 824135 w 824135"/>
                <a:gd name="connsiteY1" fmla="*/ 0 h 412067"/>
                <a:gd name="connsiteX2" fmla="*/ 824135 w 824135"/>
                <a:gd name="connsiteY2" fmla="*/ 412067 h 412067"/>
                <a:gd name="connsiteX3" fmla="*/ 0 w 824135"/>
                <a:gd name="connsiteY3" fmla="*/ 412067 h 412067"/>
                <a:gd name="connsiteX4" fmla="*/ 0 w 824135"/>
                <a:gd name="connsiteY4" fmla="*/ 0 h 4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35" h="412067">
                  <a:moveTo>
                    <a:pt x="0" y="0"/>
                  </a:moveTo>
                  <a:lnTo>
                    <a:pt x="824135" y="0"/>
                  </a:lnTo>
                  <a:lnTo>
                    <a:pt x="824135" y="412067"/>
                  </a:lnTo>
                  <a:lnTo>
                    <a:pt x="0" y="412067"/>
                  </a:lnTo>
                  <a:lnTo>
                    <a:pt x="0" y="0"/>
                  </a:lnTo>
                  <a:close/>
                </a:path>
              </a:pathLst>
            </a:custGeom>
            <a:solidFill>
              <a:schemeClr val="accent5">
                <a:lumMod val="75000"/>
              </a:schemeClr>
            </a:solidFill>
            <a:ln>
              <a:solidFill>
                <a:srgbClr val="FFFF00"/>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t" anchorCtr="0">
              <a:noAutofit/>
            </a:bodyPr>
            <a:lstStyle/>
            <a:p>
              <a:pPr lvl="0" algn="ctr" defTabSz="844550">
                <a:spcBef>
                  <a:spcPct val="0"/>
                </a:spcBef>
              </a:pPr>
              <a:r>
                <a:rPr lang="en-US" sz="1900" b="1" dirty="0" smtClean="0">
                  <a:solidFill>
                    <a:srgbClr val="002060"/>
                  </a:solidFill>
                </a:rPr>
                <a:t>Elective:</a:t>
              </a:r>
            </a:p>
            <a:p>
              <a:pPr lvl="0" algn="ctr" defTabSz="844550">
                <a:spcBef>
                  <a:spcPct val="0"/>
                </a:spcBef>
              </a:pPr>
              <a:r>
                <a:rPr lang="en-US" b="1" kern="1200" dirty="0" smtClean="0">
                  <a:solidFill>
                    <a:srgbClr val="002060"/>
                  </a:solidFill>
                </a:rPr>
                <a:t>Sexual Assault </a:t>
              </a:r>
              <a:r>
                <a:rPr lang="en-US" sz="1600" b="1" kern="1200" dirty="0" smtClean="0">
                  <a:solidFill>
                    <a:srgbClr val="002060"/>
                  </a:solidFill>
                </a:rPr>
                <a:t>Prevention Talk</a:t>
              </a:r>
              <a:endParaRPr lang="en-US" sz="1600" b="1" kern="1200"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527" y="3668954"/>
              <a:ext cx="472689" cy="416099"/>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7560" y="3625695"/>
              <a:ext cx="502855" cy="403489"/>
            </a:xfrm>
            <a:prstGeom prst="rect">
              <a:avLst/>
            </a:prstGeom>
            <a:noFill/>
            <a:ln>
              <a:no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9374" y="3601098"/>
              <a:ext cx="394016" cy="407988"/>
            </a:xfrm>
            <a:prstGeom prst="rect">
              <a:avLst/>
            </a:prstGeom>
            <a:noFill/>
            <a:ln>
              <a:no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2243" y="3705005"/>
              <a:ext cx="414277" cy="381438"/>
            </a:xfrm>
            <a:prstGeom prst="rect">
              <a:avLst/>
            </a:prstGeom>
            <a:noFill/>
            <a:ln>
              <a:noFill/>
            </a:ln>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1715" y="3642571"/>
              <a:ext cx="453256" cy="362016"/>
            </a:xfrm>
            <a:prstGeom prst="rect">
              <a:avLst/>
            </a:prstGeom>
            <a:noFill/>
            <a:ln>
              <a:noFill/>
            </a:ln>
          </p:spPr>
        </p:pic>
        <p:sp>
          <p:nvSpPr>
            <p:cNvPr id="48" name="Freeform 47"/>
            <p:cNvSpPr/>
            <p:nvPr/>
          </p:nvSpPr>
          <p:spPr>
            <a:xfrm>
              <a:off x="6328719" y="1883751"/>
              <a:ext cx="1892727" cy="1077210"/>
            </a:xfrm>
            <a:custGeom>
              <a:avLst/>
              <a:gdLst>
                <a:gd name="connsiteX0" fmla="*/ 0 w 1370826"/>
                <a:gd name="connsiteY0" fmla="*/ 0 h 940623"/>
                <a:gd name="connsiteX1" fmla="*/ 1370826 w 1370826"/>
                <a:gd name="connsiteY1" fmla="*/ 0 h 940623"/>
                <a:gd name="connsiteX2" fmla="*/ 1370826 w 1370826"/>
                <a:gd name="connsiteY2" fmla="*/ 940623 h 940623"/>
                <a:gd name="connsiteX3" fmla="*/ 0 w 1370826"/>
                <a:gd name="connsiteY3" fmla="*/ 940623 h 940623"/>
                <a:gd name="connsiteX4" fmla="*/ 0 w 1370826"/>
                <a:gd name="connsiteY4" fmla="*/ 0 h 94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26" h="940623">
                  <a:moveTo>
                    <a:pt x="0" y="0"/>
                  </a:moveTo>
                  <a:lnTo>
                    <a:pt x="1370826" y="0"/>
                  </a:lnTo>
                  <a:lnTo>
                    <a:pt x="1370826" y="940623"/>
                  </a:lnTo>
                  <a:lnTo>
                    <a:pt x="0" y="940623"/>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2200" b="1" kern="1200" dirty="0" smtClean="0">
                  <a:solidFill>
                    <a:sysClr val="windowText" lastClr="000000"/>
                  </a:solidFill>
                </a:rPr>
                <a:t>Professional Development</a:t>
              </a:r>
              <a:endParaRPr lang="en-US" sz="2200" b="1" kern="1200" dirty="0">
                <a:solidFill>
                  <a:sysClr val="windowText" lastClr="000000"/>
                </a:solidFill>
              </a:endParaRPr>
            </a:p>
          </p:txBody>
        </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0374" y="3639318"/>
              <a:ext cx="325333" cy="351842"/>
            </a:xfrm>
            <a:prstGeom prst="rect">
              <a:avLst/>
            </a:prstGeom>
            <a:noFill/>
            <a:ln>
              <a:noFill/>
            </a:ln>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107" y="3611245"/>
              <a:ext cx="394016" cy="407988"/>
            </a:xfrm>
            <a:prstGeom prst="rect">
              <a:avLst/>
            </a:prstGeom>
            <a:noFill/>
            <a:ln>
              <a:noFill/>
            </a:ln>
          </p:spPr>
        </p:pic>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627" y="3562960"/>
              <a:ext cx="518326" cy="456273"/>
            </a:xfrm>
            <a:prstGeom prst="rect">
              <a:avLst/>
            </a:prstGeom>
            <a:noFill/>
            <a:ln>
              <a:noFill/>
            </a:ln>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1811" y="3621834"/>
              <a:ext cx="502855" cy="403489"/>
            </a:xfrm>
            <a:prstGeom prst="rect">
              <a:avLst/>
            </a:prstGeom>
            <a:noFill/>
            <a:ln>
              <a:noFill/>
            </a:ln>
          </p:spPr>
        </p:pic>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5298" y="3621834"/>
              <a:ext cx="394016" cy="407988"/>
            </a:xfrm>
            <a:prstGeom prst="rect">
              <a:avLst/>
            </a:prstGeom>
            <a:noFill/>
            <a:ln>
              <a:noFill/>
            </a:ln>
          </p:spPr>
        </p:pic>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866" y="3619523"/>
              <a:ext cx="524431" cy="482860"/>
            </a:xfrm>
            <a:prstGeom prst="rect">
              <a:avLst/>
            </a:prstGeom>
            <a:noFill/>
            <a:ln>
              <a:noFill/>
            </a:ln>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5564" y="6321474"/>
              <a:ext cx="428393" cy="394435"/>
            </a:xfrm>
            <a:prstGeom prst="rect">
              <a:avLst/>
            </a:prstGeom>
            <a:noFill/>
            <a:ln>
              <a:noFill/>
            </a:ln>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049" y="6329913"/>
              <a:ext cx="502855" cy="403489"/>
            </a:xfrm>
            <a:prstGeom prst="rect">
              <a:avLst/>
            </a:prstGeom>
            <a:noFill/>
            <a:ln>
              <a:noFill/>
            </a:ln>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0974" y="3639318"/>
              <a:ext cx="414277" cy="381438"/>
            </a:xfrm>
            <a:prstGeom prst="rect">
              <a:avLst/>
            </a:prstGeom>
            <a:noFill/>
            <a:ln>
              <a:noFill/>
            </a:ln>
          </p:spPr>
        </p:pic>
        <p:pic>
          <p:nvPicPr>
            <p:cNvPr id="81" name="Picture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297" y="6385788"/>
              <a:ext cx="441978" cy="389065"/>
            </a:xfrm>
            <a:prstGeom prst="rect">
              <a:avLst/>
            </a:prstGeom>
            <a:noFill/>
            <a:ln>
              <a:noFill/>
            </a:ln>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858" y="6398405"/>
              <a:ext cx="469155" cy="376448"/>
            </a:xfrm>
            <a:prstGeom prst="rect">
              <a:avLst/>
            </a:prstGeom>
            <a:noFill/>
            <a:ln>
              <a:noFill/>
            </a:ln>
          </p:spPr>
        </p:pic>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8002" y="6287550"/>
              <a:ext cx="410102" cy="443518"/>
            </a:xfrm>
            <a:prstGeom prst="rect">
              <a:avLst/>
            </a:prstGeom>
            <a:noFill/>
            <a:ln>
              <a:noFill/>
            </a:ln>
          </p:spPr>
        </p:pic>
        <p:pic>
          <p:nvPicPr>
            <p:cNvPr id="84" name="Picture 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7670" y="6282871"/>
              <a:ext cx="542178" cy="433038"/>
            </a:xfrm>
            <a:prstGeom prst="rect">
              <a:avLst/>
            </a:prstGeom>
            <a:noFill/>
            <a:ln>
              <a:noFill/>
            </a:ln>
          </p:spPr>
        </p:pic>
        <p:sp>
          <p:nvSpPr>
            <p:cNvPr id="63" name="Rectangle 62"/>
            <p:cNvSpPr/>
            <p:nvPr/>
          </p:nvSpPr>
          <p:spPr>
            <a:xfrm>
              <a:off x="237790" y="4249403"/>
              <a:ext cx="1641312" cy="961098"/>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2060"/>
                  </a:solidFill>
                </a:rPr>
                <a:t>Concrete Canoe</a:t>
              </a:r>
            </a:p>
            <a:p>
              <a:pPr algn="ctr"/>
              <a:r>
                <a:rPr lang="en-US" sz="1600" b="1" dirty="0">
                  <a:solidFill>
                    <a:srgbClr val="002060"/>
                  </a:solidFill>
                </a:rPr>
                <a:t>Race Strategy Talk</a:t>
              </a:r>
            </a:p>
          </p:txBody>
        </p:sp>
        <p:sp>
          <p:nvSpPr>
            <p:cNvPr id="85" name="Rectangle 84"/>
            <p:cNvSpPr/>
            <p:nvPr/>
          </p:nvSpPr>
          <p:spPr>
            <a:xfrm>
              <a:off x="2266129" y="4249403"/>
              <a:ext cx="1490246" cy="961099"/>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smtClean="0">
                <a:solidFill>
                  <a:srgbClr val="002060"/>
                </a:solidFill>
              </a:endParaRPr>
            </a:p>
            <a:p>
              <a:pPr algn="ctr"/>
              <a:r>
                <a:rPr lang="en-US" b="1" dirty="0" smtClean="0">
                  <a:solidFill>
                    <a:srgbClr val="002060"/>
                  </a:solidFill>
                </a:rPr>
                <a:t>LA Workshop</a:t>
              </a:r>
              <a:endParaRPr lang="en-US" b="1" dirty="0">
                <a:solidFill>
                  <a:srgbClr val="002060"/>
                </a:solidFill>
              </a:endParaRPr>
            </a:p>
          </p:txBody>
        </p:sp>
        <p:sp>
          <p:nvSpPr>
            <p:cNvPr id="86" name="Rectangle 85"/>
            <p:cNvSpPr/>
            <p:nvPr/>
          </p:nvSpPr>
          <p:spPr>
            <a:xfrm>
              <a:off x="4093590" y="4249403"/>
              <a:ext cx="1678098"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rgbClr val="002060"/>
                  </a:solidFill>
                </a:rPr>
                <a:t>Disability Services</a:t>
              </a:r>
            </a:p>
            <a:p>
              <a:pPr algn="ctr"/>
              <a:r>
                <a:rPr lang="en-US" b="1" dirty="0" smtClean="0">
                  <a:solidFill>
                    <a:srgbClr val="002060"/>
                  </a:solidFill>
                </a:rPr>
                <a:t>Ed Session</a:t>
              </a:r>
            </a:p>
          </p:txBody>
        </p:sp>
        <p:sp>
          <p:nvSpPr>
            <p:cNvPr id="87" name="Rectangle 86"/>
            <p:cNvSpPr/>
            <p:nvPr/>
          </p:nvSpPr>
          <p:spPr>
            <a:xfrm>
              <a:off x="6486764" y="4249998"/>
              <a:ext cx="1682496"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844550">
                <a:spcBef>
                  <a:spcPct val="0"/>
                </a:spcBef>
              </a:pPr>
              <a:r>
                <a:rPr lang="en-US" sz="1600" b="1" dirty="0">
                  <a:solidFill>
                    <a:srgbClr val="002060"/>
                  </a:solidFill>
                </a:rPr>
                <a:t>Career Services </a:t>
              </a:r>
              <a:r>
                <a:rPr lang="en-US" sz="1500" b="1" dirty="0">
                  <a:solidFill>
                    <a:srgbClr val="002060"/>
                  </a:solidFill>
                </a:rPr>
                <a:t>Interview Practice</a:t>
              </a:r>
            </a:p>
          </p:txBody>
        </p:sp>
        <p:sp>
          <p:nvSpPr>
            <p:cNvPr id="88" name="Rectangle 87"/>
            <p:cNvSpPr/>
            <p:nvPr/>
          </p:nvSpPr>
          <p:spPr>
            <a:xfrm>
              <a:off x="8486116" y="4242693"/>
              <a:ext cx="1490246"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1200" b="1">
                <a:solidFill>
                  <a:srgbClr val="002060"/>
                </a:solidFill>
              </a:endParaRPr>
            </a:p>
            <a:p>
              <a:pPr lvl="0" algn="ctr"/>
              <a:r>
                <a:rPr lang="en-US" b="1">
                  <a:solidFill>
                    <a:srgbClr val="002060"/>
                  </a:solidFill>
                </a:rPr>
                <a:t>LA Workshop</a:t>
              </a:r>
              <a:endParaRPr lang="en-US" b="1" dirty="0">
                <a:solidFill>
                  <a:srgbClr val="002060"/>
                </a:solidFill>
              </a:endParaRPr>
            </a:p>
          </p:txBody>
        </p:sp>
        <p:sp>
          <p:nvSpPr>
            <p:cNvPr id="89" name="Rectangle 88"/>
            <p:cNvSpPr/>
            <p:nvPr/>
          </p:nvSpPr>
          <p:spPr>
            <a:xfrm>
              <a:off x="10333905" y="4214245"/>
              <a:ext cx="1645920" cy="960120"/>
            </a:xfrm>
            <a:prstGeom prst="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002060"/>
                  </a:solidFill>
                </a:rPr>
                <a:t>Safe Zone Training</a:t>
              </a:r>
              <a:endParaRPr lang="en-US" b="1" dirty="0">
                <a:solidFill>
                  <a:srgbClr val="002060"/>
                </a:solidFill>
              </a:endParaRPr>
            </a:p>
          </p:txBody>
        </p:sp>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639" y="4746261"/>
              <a:ext cx="472689" cy="416099"/>
            </a:xfrm>
            <a:prstGeom prst="rect">
              <a:avLst/>
            </a:prstGeom>
            <a:noFill/>
            <a:ln>
              <a:noFill/>
            </a:ln>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2100" y="4763968"/>
              <a:ext cx="453256" cy="362016"/>
            </a:xfrm>
            <a:prstGeom prst="rect">
              <a:avLst/>
            </a:prstGeom>
            <a:noFill/>
            <a:ln>
              <a:noFill/>
            </a:ln>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51" y="4799368"/>
              <a:ext cx="407282" cy="374997"/>
            </a:xfrm>
            <a:prstGeom prst="rect">
              <a:avLst/>
            </a:prstGeom>
            <a:noFill/>
            <a:ln>
              <a:noFill/>
            </a:ln>
          </p:spPr>
        </p:pic>
        <p:pic>
          <p:nvPicPr>
            <p:cNvPr id="91" name="Picture 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501" y="4807590"/>
              <a:ext cx="453256" cy="362016"/>
            </a:xfrm>
            <a:prstGeom prst="rect">
              <a:avLst/>
            </a:prstGeom>
            <a:noFill/>
            <a:ln>
              <a:noFill/>
            </a:ln>
          </p:spPr>
        </p:pic>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9440" y="4746261"/>
              <a:ext cx="414277" cy="381438"/>
            </a:xfrm>
            <a:prstGeom prst="rect">
              <a:avLst/>
            </a:prstGeom>
            <a:noFill/>
            <a:ln>
              <a:noFill/>
            </a:ln>
          </p:spPr>
        </p:pic>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274" y="4735235"/>
              <a:ext cx="502855" cy="403489"/>
            </a:xfrm>
            <a:prstGeom prst="rect">
              <a:avLst/>
            </a:prstGeom>
            <a:noFill/>
            <a:ln>
              <a:noFill/>
            </a:ln>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5634" y="4726897"/>
              <a:ext cx="394016" cy="407988"/>
            </a:xfrm>
            <a:prstGeom prst="rect">
              <a:avLst/>
            </a:prstGeom>
            <a:noFill/>
            <a:ln>
              <a:noFill/>
            </a:ln>
          </p:spPr>
        </p:pic>
        <p:pic>
          <p:nvPicPr>
            <p:cNvPr id="95"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0498" y="4729463"/>
              <a:ext cx="472689" cy="416099"/>
            </a:xfrm>
            <a:prstGeom prst="rect">
              <a:avLst/>
            </a:prstGeom>
            <a:noFill/>
            <a:ln>
              <a:noFill/>
            </a:ln>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364" y="4713333"/>
              <a:ext cx="518326" cy="456273"/>
            </a:xfrm>
            <a:prstGeom prst="rect">
              <a:avLst/>
            </a:prstGeom>
            <a:noFill/>
            <a:ln>
              <a:noFill/>
            </a:ln>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449" y="4763147"/>
              <a:ext cx="502855" cy="403489"/>
            </a:xfrm>
            <a:prstGeom prst="rect">
              <a:avLst/>
            </a:prstGeom>
            <a:noFill/>
            <a:ln>
              <a:noFill/>
            </a:ln>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124" y="4750618"/>
              <a:ext cx="502855" cy="403489"/>
            </a:xfrm>
            <a:prstGeom prst="rect">
              <a:avLst/>
            </a:prstGeom>
            <a:noFill/>
            <a:ln>
              <a:noFill/>
            </a:ln>
          </p:spPr>
        </p:pic>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635" y="4736168"/>
              <a:ext cx="518326" cy="456273"/>
            </a:xfrm>
            <a:prstGeom prst="rect">
              <a:avLst/>
            </a:prstGeom>
            <a:noFill/>
            <a:ln>
              <a:noFill/>
            </a:ln>
          </p:spPr>
        </p:pic>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39862" y="4746757"/>
              <a:ext cx="394016" cy="407988"/>
            </a:xfrm>
            <a:prstGeom prst="rect">
              <a:avLst/>
            </a:prstGeom>
            <a:noFill/>
            <a:ln>
              <a:noFill/>
            </a:ln>
          </p:spPr>
        </p:pic>
        <p:pic>
          <p:nvPicPr>
            <p:cNvPr id="101" name="Picture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151" y="6333558"/>
              <a:ext cx="441978" cy="389065"/>
            </a:xfrm>
            <a:prstGeom prst="rect">
              <a:avLst/>
            </a:prstGeom>
            <a:noFill/>
            <a:ln>
              <a:noFill/>
            </a:ln>
          </p:spPr>
        </p:pic>
      </p:grpSp>
    </p:spTree>
    <p:extLst>
      <p:ext uri="{BB962C8B-B14F-4D97-AF65-F5344CB8AC3E}">
        <p14:creationId xmlns:p14="http://schemas.microsoft.com/office/powerpoint/2010/main" val="216135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75" y="114051"/>
            <a:ext cx="10575045" cy="1400530"/>
          </a:xfrm>
        </p:spPr>
        <p:txBody>
          <a:bodyPr/>
          <a:lstStyle/>
          <a:p>
            <a:r>
              <a:rPr lang="en-US" dirty="0" smtClean="0">
                <a:effectLst>
                  <a:glow rad="228600">
                    <a:schemeClr val="accent2">
                      <a:satMod val="175000"/>
                      <a:alpha val="40000"/>
                    </a:schemeClr>
                  </a:glow>
                </a:effectLst>
              </a:rPr>
              <a:t>The </a:t>
            </a:r>
            <a:r>
              <a:rPr lang="en-US" dirty="0" err="1" smtClean="0">
                <a:solidFill>
                  <a:srgbClr val="0000FF"/>
                </a:solidFill>
                <a:effectLst>
                  <a:glow rad="228600">
                    <a:schemeClr val="accent2">
                      <a:satMod val="175000"/>
                      <a:alpha val="40000"/>
                    </a:schemeClr>
                  </a:glow>
                </a:effectLst>
              </a:rPr>
              <a:t>LEAD</a:t>
            </a:r>
            <a:r>
              <a:rPr lang="en-US" dirty="0" err="1" smtClean="0">
                <a:effectLst>
                  <a:glow rad="228600">
                    <a:schemeClr val="accent2">
                      <a:satMod val="175000"/>
                      <a:alpha val="40000"/>
                    </a:schemeClr>
                  </a:glow>
                </a:effectLst>
              </a:rPr>
              <a:t>ership</a:t>
            </a:r>
            <a:r>
              <a:rPr lang="en-US" dirty="0" smtClean="0">
                <a:effectLst>
                  <a:glow rad="228600">
                    <a:schemeClr val="accent2">
                      <a:satMod val="175000"/>
                      <a:alpha val="40000"/>
                    </a:schemeClr>
                  </a:glow>
                </a:effectLst>
              </a:rPr>
              <a:t> Academy </a:t>
            </a:r>
            <a:r>
              <a:rPr lang="en-US" dirty="0" smtClean="0"/>
              <a:t/>
            </a:r>
            <a:br>
              <a:rPr lang="en-US" dirty="0" smtClean="0"/>
            </a:br>
            <a:r>
              <a:rPr lang="en-US" dirty="0" smtClean="0"/>
              <a:t>4 Year Certificate</a:t>
            </a:r>
            <a:endParaRPr lang="en-US" dirty="0"/>
          </a:p>
        </p:txBody>
      </p:sp>
      <p:grpSp>
        <p:nvGrpSpPr>
          <p:cNvPr id="58" name="Group 57"/>
          <p:cNvGrpSpPr/>
          <p:nvPr/>
        </p:nvGrpSpPr>
        <p:grpSpPr>
          <a:xfrm>
            <a:off x="-370968" y="2335594"/>
            <a:ext cx="5260968" cy="4373660"/>
            <a:chOff x="-296599" y="1640750"/>
            <a:chExt cx="5741916" cy="5222110"/>
          </a:xfrm>
        </p:grpSpPr>
        <p:sp>
          <p:nvSpPr>
            <p:cNvPr id="9" name="Freeform 8"/>
            <p:cNvSpPr/>
            <p:nvPr/>
          </p:nvSpPr>
          <p:spPr>
            <a:xfrm>
              <a:off x="-296599" y="3555711"/>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grpSp>
          <p:nvGrpSpPr>
            <p:cNvPr id="57" name="Group 56"/>
            <p:cNvGrpSpPr/>
            <p:nvPr/>
          </p:nvGrpSpPr>
          <p:grpSpPr>
            <a:xfrm>
              <a:off x="1774783" y="3253512"/>
              <a:ext cx="2017369" cy="2008628"/>
              <a:chOff x="1800183" y="3247162"/>
              <a:chExt cx="2017369" cy="2008628"/>
            </a:xfrm>
          </p:grpSpPr>
          <p:sp>
            <p:nvSpPr>
              <p:cNvPr id="8" name="Freeform 7"/>
              <p:cNvSpPr/>
              <p:nvPr/>
            </p:nvSpPr>
            <p:spPr>
              <a:xfrm>
                <a:off x="1929494" y="3247162"/>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p:spPr>
            <p:style>
              <a:lnRef idx="2">
                <a:schemeClr val="lt1">
                  <a:hueOff val="0"/>
                  <a:satOff val="0"/>
                  <a:lumOff val="0"/>
                  <a:alphaOff val="0"/>
                </a:schemeClr>
              </a:lnRef>
              <a:fillRef idx="1">
                <a:schemeClr val="accent3">
                  <a:hueOff val="4499617"/>
                  <a:satOff val="876"/>
                  <a:lumOff val="4706"/>
                  <a:alphaOff val="0"/>
                </a:schemeClr>
              </a:fillRef>
              <a:effectRef idx="0">
                <a:schemeClr val="accent3">
                  <a:hueOff val="4499617"/>
                  <a:satOff val="876"/>
                  <a:lumOff val="4706"/>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US" sz="2400" kern="1200" dirty="0"/>
              </a:p>
            </p:txBody>
          </p:sp>
          <p:sp>
            <p:nvSpPr>
              <p:cNvPr id="15" name="TextBox 14"/>
              <p:cNvSpPr txBox="1"/>
              <p:nvPr/>
            </p:nvSpPr>
            <p:spPr>
              <a:xfrm>
                <a:off x="1800183" y="3741687"/>
                <a:ext cx="2017369" cy="992203"/>
              </a:xfrm>
              <a:prstGeom prst="rect">
                <a:avLst/>
              </a:prstGeom>
              <a:noFill/>
            </p:spPr>
            <p:txBody>
              <a:bodyPr wrap="square" rtlCol="0">
                <a:spAutoFit/>
              </a:bodyPr>
              <a:lstStyle/>
              <a:p>
                <a:pPr algn="ctr"/>
                <a:r>
                  <a:rPr lang="en-US" sz="2400" b="1" dirty="0" smtClean="0">
                    <a:solidFill>
                      <a:schemeClr val="bg1"/>
                    </a:solidFill>
                  </a:rPr>
                  <a:t>Leadership Academy</a:t>
                </a:r>
                <a:endParaRPr lang="en-US" sz="2400" b="1" dirty="0">
                  <a:solidFill>
                    <a:schemeClr val="bg1"/>
                  </a:solidFill>
                </a:endParaRPr>
              </a:p>
            </p:txBody>
          </p:sp>
        </p:grpSp>
        <p:grpSp>
          <p:nvGrpSpPr>
            <p:cNvPr id="50" name="Group 49"/>
            <p:cNvGrpSpPr/>
            <p:nvPr/>
          </p:nvGrpSpPr>
          <p:grpSpPr>
            <a:xfrm>
              <a:off x="896879" y="1640750"/>
              <a:ext cx="2017369" cy="2008628"/>
              <a:chOff x="885379" y="1449062"/>
              <a:chExt cx="2017369" cy="2008628"/>
            </a:xfrm>
          </p:grpSpPr>
          <p:sp>
            <p:nvSpPr>
              <p:cNvPr id="7" name="Freeform 6"/>
              <p:cNvSpPr/>
              <p:nvPr/>
            </p:nvSpPr>
            <p:spPr>
              <a:xfrm>
                <a:off x="1004993" y="1449062"/>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FF00"/>
              </a:solidFill>
            </p:spPr>
            <p:style>
              <a:lnRef idx="2">
                <a:schemeClr val="lt1">
                  <a:hueOff val="0"/>
                  <a:satOff val="0"/>
                  <a:lumOff val="0"/>
                  <a:alphaOff val="0"/>
                </a:schemeClr>
              </a:lnRef>
              <a:fillRef idx="1">
                <a:schemeClr val="accent3">
                  <a:hueOff val="2249809"/>
                  <a:satOff val="438"/>
                  <a:lumOff val="2353"/>
                  <a:alphaOff val="0"/>
                </a:schemeClr>
              </a:fillRef>
              <a:effectRef idx="0">
                <a:schemeClr val="accent3">
                  <a:hueOff val="2249809"/>
                  <a:satOff val="438"/>
                  <a:lumOff val="2353"/>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16" name="TextBox 15"/>
              <p:cNvSpPr txBox="1"/>
              <p:nvPr/>
            </p:nvSpPr>
            <p:spPr>
              <a:xfrm>
                <a:off x="885379" y="2173574"/>
                <a:ext cx="2017369" cy="440979"/>
              </a:xfrm>
              <a:prstGeom prst="rect">
                <a:avLst/>
              </a:prstGeom>
              <a:noFill/>
            </p:spPr>
            <p:txBody>
              <a:bodyPr wrap="square" rtlCol="0">
                <a:spAutoFit/>
              </a:bodyPr>
              <a:lstStyle/>
              <a:p>
                <a:pPr algn="ctr"/>
                <a:r>
                  <a:rPr lang="en-US" b="1" dirty="0" smtClean="0">
                    <a:solidFill>
                      <a:srgbClr val="002060"/>
                    </a:solidFill>
                  </a:rPr>
                  <a:t>Communication</a:t>
                </a:r>
                <a:endParaRPr lang="en-US" b="1" dirty="0">
                  <a:solidFill>
                    <a:srgbClr val="002060"/>
                  </a:solidFill>
                </a:endParaRPr>
              </a:p>
            </p:txBody>
          </p:sp>
        </p:grpSp>
        <p:grpSp>
          <p:nvGrpSpPr>
            <p:cNvPr id="52" name="Group 51"/>
            <p:cNvGrpSpPr/>
            <p:nvPr/>
          </p:nvGrpSpPr>
          <p:grpSpPr>
            <a:xfrm>
              <a:off x="2797510" y="1652792"/>
              <a:ext cx="1747506" cy="2008628"/>
              <a:chOff x="2892300" y="1449062"/>
              <a:chExt cx="1747506" cy="2008628"/>
            </a:xfrm>
          </p:grpSpPr>
          <p:sp>
            <p:nvSpPr>
              <p:cNvPr id="5" name="Freeform 4"/>
              <p:cNvSpPr/>
              <p:nvPr/>
            </p:nvSpPr>
            <p:spPr>
              <a:xfrm>
                <a:off x="2892300" y="1449062"/>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US" sz="3300" kern="1200"/>
              </a:p>
            </p:txBody>
          </p:sp>
          <p:sp>
            <p:nvSpPr>
              <p:cNvPr id="17" name="Rectangle 16"/>
              <p:cNvSpPr/>
              <p:nvPr/>
            </p:nvSpPr>
            <p:spPr>
              <a:xfrm>
                <a:off x="3066550" y="2018728"/>
                <a:ext cx="1394669" cy="845209"/>
              </a:xfrm>
              <a:prstGeom prst="rect">
                <a:avLst/>
              </a:prstGeom>
            </p:spPr>
            <p:txBody>
              <a:bodyPr wrap="none">
                <a:spAutoFit/>
              </a:bodyPr>
              <a:lstStyle/>
              <a:p>
                <a:pPr lvl="0" algn="ctr"/>
                <a:r>
                  <a:rPr lang="en-US" sz="2000" b="1" dirty="0" smtClean="0">
                    <a:solidFill>
                      <a:srgbClr val="002060"/>
                    </a:solidFill>
                  </a:rPr>
                  <a:t>Teamwork</a:t>
                </a:r>
              </a:p>
              <a:p>
                <a:pPr lvl="0" algn="ctr"/>
                <a:r>
                  <a:rPr lang="en-US" sz="2000" b="1" dirty="0" smtClean="0">
                    <a:solidFill>
                      <a:srgbClr val="002060"/>
                    </a:solidFill>
                  </a:rPr>
                  <a:t>&amp; Service</a:t>
                </a:r>
                <a:endParaRPr lang="en-US" sz="2000" b="1" dirty="0">
                  <a:solidFill>
                    <a:srgbClr val="002060"/>
                  </a:solidFill>
                </a:endParaRPr>
              </a:p>
            </p:txBody>
          </p:sp>
        </p:grpSp>
        <p:grpSp>
          <p:nvGrpSpPr>
            <p:cNvPr id="53" name="Group 52"/>
            <p:cNvGrpSpPr/>
            <p:nvPr/>
          </p:nvGrpSpPr>
          <p:grpSpPr>
            <a:xfrm>
              <a:off x="3697811" y="3258250"/>
              <a:ext cx="1747506" cy="2008628"/>
              <a:chOff x="3832338" y="3153986"/>
              <a:chExt cx="1747506" cy="2008628"/>
            </a:xfrm>
          </p:grpSpPr>
          <p:sp>
            <p:nvSpPr>
              <p:cNvPr id="10" name="Freeform 9"/>
              <p:cNvSpPr/>
              <p:nvPr/>
            </p:nvSpPr>
            <p:spPr>
              <a:xfrm>
                <a:off x="3832338" y="315398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6">
                  <a:lumMod val="40000"/>
                  <a:lumOff val="60000"/>
                </a:schemeClr>
              </a:solidFill>
            </p:spPr>
            <p:style>
              <a:lnRef idx="2">
                <a:schemeClr val="lt1">
                  <a:hueOff val="0"/>
                  <a:satOff val="0"/>
                  <a:lumOff val="0"/>
                  <a:alphaOff val="0"/>
                </a:schemeClr>
              </a:lnRef>
              <a:fillRef idx="1">
                <a:schemeClr val="accent3">
                  <a:hueOff val="6749426"/>
                  <a:satOff val="1313"/>
                  <a:lumOff val="7059"/>
                  <a:alphaOff val="0"/>
                </a:schemeClr>
              </a:fillRef>
              <a:effectRef idx="0">
                <a:schemeClr val="accent3">
                  <a:hueOff val="6749426"/>
                  <a:satOff val="1313"/>
                  <a:lumOff val="7059"/>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19" name="Rectangle 18"/>
              <p:cNvSpPr/>
              <p:nvPr/>
            </p:nvSpPr>
            <p:spPr>
              <a:xfrm>
                <a:off x="3847123" y="3914697"/>
                <a:ext cx="1717934" cy="477728"/>
              </a:xfrm>
              <a:prstGeom prst="rect">
                <a:avLst/>
              </a:prstGeom>
            </p:spPr>
            <p:txBody>
              <a:bodyPr wrap="square">
                <a:spAutoFit/>
              </a:bodyPr>
              <a:lstStyle/>
              <a:p>
                <a:pPr algn="ctr"/>
                <a:r>
                  <a:rPr lang="en-US" sz="2000" b="1" dirty="0" smtClean="0">
                    <a:solidFill>
                      <a:srgbClr val="002060"/>
                    </a:solidFill>
                  </a:rPr>
                  <a:t>Wellness</a:t>
                </a:r>
                <a:endParaRPr lang="en-US" sz="2000" b="1" dirty="0">
                  <a:solidFill>
                    <a:srgbClr val="002060"/>
                  </a:solidFill>
                </a:endParaRPr>
              </a:p>
            </p:txBody>
          </p:sp>
        </p:grpSp>
        <p:grpSp>
          <p:nvGrpSpPr>
            <p:cNvPr id="54" name="Group 53"/>
            <p:cNvGrpSpPr/>
            <p:nvPr/>
          </p:nvGrpSpPr>
          <p:grpSpPr>
            <a:xfrm>
              <a:off x="2731322" y="4854232"/>
              <a:ext cx="1840554" cy="2008628"/>
              <a:chOff x="2816290" y="4858909"/>
              <a:chExt cx="1840554" cy="2008628"/>
            </a:xfrm>
          </p:grpSpPr>
          <p:sp>
            <p:nvSpPr>
              <p:cNvPr id="11" name="Freeform 10"/>
              <p:cNvSpPr/>
              <p:nvPr/>
            </p:nvSpPr>
            <p:spPr>
              <a:xfrm>
                <a:off x="2892300" y="4858909"/>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2060"/>
              </a:solidFill>
            </p:spPr>
            <p:style>
              <a:lnRef idx="2">
                <a:schemeClr val="lt1">
                  <a:hueOff val="0"/>
                  <a:satOff val="0"/>
                  <a:lumOff val="0"/>
                  <a:alphaOff val="0"/>
                </a:schemeClr>
              </a:lnRef>
              <a:fillRef idx="1">
                <a:schemeClr val="accent3">
                  <a:hueOff val="8999235"/>
                  <a:satOff val="1751"/>
                  <a:lumOff val="9412"/>
                  <a:alphaOff val="0"/>
                </a:schemeClr>
              </a:fillRef>
              <a:effectRef idx="0">
                <a:schemeClr val="accent3">
                  <a:hueOff val="8999235"/>
                  <a:satOff val="1751"/>
                  <a:lumOff val="9412"/>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US" sz="3300" kern="1200"/>
              </a:p>
            </p:txBody>
          </p:sp>
          <p:sp>
            <p:nvSpPr>
              <p:cNvPr id="20" name="Rectangle 19"/>
              <p:cNvSpPr/>
              <p:nvPr/>
            </p:nvSpPr>
            <p:spPr>
              <a:xfrm>
                <a:off x="2816290" y="5393399"/>
                <a:ext cx="1840554" cy="845209"/>
              </a:xfrm>
              <a:prstGeom prst="rect">
                <a:avLst/>
              </a:prstGeom>
            </p:spPr>
            <p:txBody>
              <a:bodyPr wrap="square">
                <a:spAutoFit/>
              </a:bodyPr>
              <a:lstStyle/>
              <a:p>
                <a:pPr lvl="0" algn="ctr"/>
                <a:r>
                  <a:rPr lang="en-US" sz="2000" b="1" dirty="0" smtClean="0">
                    <a:solidFill>
                      <a:srgbClr val="FFFF00"/>
                    </a:solidFill>
                  </a:rPr>
                  <a:t>Professional Development</a:t>
                </a:r>
                <a:endParaRPr lang="en-US" sz="2000" b="1" dirty="0">
                  <a:solidFill>
                    <a:srgbClr val="FFFF00"/>
                  </a:solidFill>
                </a:endParaRPr>
              </a:p>
            </p:txBody>
          </p:sp>
        </p:grpSp>
        <p:grpSp>
          <p:nvGrpSpPr>
            <p:cNvPr id="55" name="Group 54"/>
            <p:cNvGrpSpPr/>
            <p:nvPr/>
          </p:nvGrpSpPr>
          <p:grpSpPr>
            <a:xfrm>
              <a:off x="966053" y="4853855"/>
              <a:ext cx="1813331" cy="2008628"/>
              <a:chOff x="960354" y="4858909"/>
              <a:chExt cx="1813331" cy="2008628"/>
            </a:xfrm>
          </p:grpSpPr>
          <p:sp>
            <p:nvSpPr>
              <p:cNvPr id="13" name="Freeform 12"/>
              <p:cNvSpPr/>
              <p:nvPr/>
            </p:nvSpPr>
            <p:spPr>
              <a:xfrm>
                <a:off x="1004993" y="4858909"/>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3">
                  <a:hueOff val="11249043"/>
                  <a:satOff val="2189"/>
                  <a:lumOff val="11765"/>
                  <a:alphaOff val="0"/>
                </a:schemeClr>
              </a:fillRef>
              <a:effectRef idx="0">
                <a:schemeClr val="accent3">
                  <a:hueOff val="11249043"/>
                  <a:satOff val="2189"/>
                  <a:lumOff val="11765"/>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22" name="Rectangle 21"/>
              <p:cNvSpPr/>
              <p:nvPr/>
            </p:nvSpPr>
            <p:spPr>
              <a:xfrm>
                <a:off x="960354" y="5393776"/>
                <a:ext cx="1813331" cy="845209"/>
              </a:xfrm>
              <a:prstGeom prst="rect">
                <a:avLst/>
              </a:prstGeom>
            </p:spPr>
            <p:txBody>
              <a:bodyPr wrap="square">
                <a:spAutoFit/>
              </a:bodyPr>
              <a:lstStyle/>
              <a:p>
                <a:pPr lvl="0" algn="ctr"/>
                <a:r>
                  <a:rPr lang="en-US" sz="2000" b="1" dirty="0" smtClean="0">
                    <a:solidFill>
                      <a:srgbClr val="002060"/>
                    </a:solidFill>
                  </a:rPr>
                  <a:t>Connection &amp; Outreach</a:t>
                </a:r>
                <a:endParaRPr lang="en-US" sz="2000" b="1" dirty="0">
                  <a:solidFill>
                    <a:srgbClr val="002060"/>
                  </a:solidFill>
                </a:endParaRPr>
              </a:p>
            </p:txBody>
          </p:sp>
        </p:grpSp>
        <p:grpSp>
          <p:nvGrpSpPr>
            <p:cNvPr id="56" name="Group 55"/>
            <p:cNvGrpSpPr/>
            <p:nvPr/>
          </p:nvGrpSpPr>
          <p:grpSpPr>
            <a:xfrm>
              <a:off x="64757" y="3247162"/>
              <a:ext cx="1870905" cy="2008628"/>
              <a:chOff x="25992" y="3132862"/>
              <a:chExt cx="1870905" cy="2008628"/>
            </a:xfrm>
          </p:grpSpPr>
          <p:sp>
            <p:nvSpPr>
              <p:cNvPr id="14" name="Freeform 13"/>
              <p:cNvSpPr/>
              <p:nvPr/>
            </p:nvSpPr>
            <p:spPr>
              <a:xfrm>
                <a:off x="78212" y="3132862"/>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5">
                  <a:lumMod val="60000"/>
                  <a:lumOff val="40000"/>
                </a:schemeClr>
              </a:solidFill>
            </p:spPr>
            <p:style>
              <a:lnRef idx="2">
                <a:schemeClr val="lt1">
                  <a:hueOff val="0"/>
                  <a:satOff val="0"/>
                  <a:lumOff val="0"/>
                  <a:alphaOff val="0"/>
                </a:schemeClr>
              </a:lnRef>
              <a:fillRef idx="1">
                <a:schemeClr val="accent3">
                  <a:hueOff val="4499617"/>
                  <a:satOff val="876"/>
                  <a:lumOff val="4706"/>
                  <a:alphaOff val="0"/>
                </a:schemeClr>
              </a:fillRef>
              <a:effectRef idx="0">
                <a:schemeClr val="accent3">
                  <a:hueOff val="4499617"/>
                  <a:satOff val="876"/>
                  <a:lumOff val="4706"/>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US" sz="3300" kern="1200"/>
              </a:p>
            </p:txBody>
          </p:sp>
          <p:sp>
            <p:nvSpPr>
              <p:cNvPr id="23" name="Rectangle 22"/>
              <p:cNvSpPr/>
              <p:nvPr/>
            </p:nvSpPr>
            <p:spPr>
              <a:xfrm>
                <a:off x="25992" y="3720920"/>
                <a:ext cx="1870905" cy="845209"/>
              </a:xfrm>
              <a:prstGeom prst="rect">
                <a:avLst/>
              </a:prstGeom>
            </p:spPr>
            <p:txBody>
              <a:bodyPr wrap="square">
                <a:spAutoFit/>
              </a:bodyPr>
              <a:lstStyle/>
              <a:p>
                <a:pPr lvl="0" algn="ctr"/>
                <a:r>
                  <a:rPr lang="en-US" sz="2000" b="1" dirty="0">
                    <a:solidFill>
                      <a:srgbClr val="002060"/>
                    </a:solidFill>
                  </a:rPr>
                  <a:t>Diverse Perspectives</a:t>
                </a:r>
              </a:p>
            </p:txBody>
          </p:sp>
        </p:grpSp>
      </p:gr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122" y="6102626"/>
            <a:ext cx="820878" cy="858064"/>
          </a:xfrm>
          <a:prstGeom prst="rect">
            <a:avLst/>
          </a:prstGeom>
        </p:spPr>
      </p:pic>
      <p:grpSp>
        <p:nvGrpSpPr>
          <p:cNvPr id="36" name="Group 35"/>
          <p:cNvGrpSpPr/>
          <p:nvPr/>
        </p:nvGrpSpPr>
        <p:grpSpPr>
          <a:xfrm rot="4063935">
            <a:off x="5187928" y="-624020"/>
            <a:ext cx="6659668" cy="8096316"/>
            <a:chOff x="6998777" y="225850"/>
            <a:chExt cx="4861878" cy="6620407"/>
          </a:xfrm>
        </p:grpSpPr>
        <p:sp>
          <p:nvSpPr>
            <p:cNvPr id="42" name="Freeform 41"/>
            <p:cNvSpPr/>
            <p:nvPr/>
          </p:nvSpPr>
          <p:spPr>
            <a:xfrm>
              <a:off x="6998777" y="2195252"/>
              <a:ext cx="2444833" cy="252445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FF00"/>
            </a:solidFill>
            <a:ln>
              <a:solidFill>
                <a:srgbClr val="002060"/>
              </a:solidFill>
            </a:ln>
          </p:spPr>
          <p:style>
            <a:lnRef idx="2">
              <a:schemeClr val="lt1">
                <a:hueOff val="0"/>
                <a:satOff val="0"/>
                <a:lumOff val="0"/>
                <a:alphaOff val="0"/>
              </a:schemeClr>
            </a:lnRef>
            <a:fillRef idx="1">
              <a:schemeClr val="accent3">
                <a:hueOff val="2249809"/>
                <a:satOff val="438"/>
                <a:lumOff val="2353"/>
                <a:alphaOff val="0"/>
              </a:schemeClr>
            </a:fillRef>
            <a:effectRef idx="0">
              <a:schemeClr val="accent3">
                <a:hueOff val="2249809"/>
                <a:satOff val="438"/>
                <a:lumOff val="2353"/>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43" name="Freeform 42"/>
            <p:cNvSpPr/>
            <p:nvPr/>
          </p:nvSpPr>
          <p:spPr>
            <a:xfrm>
              <a:off x="8214478" y="4110647"/>
              <a:ext cx="2411502" cy="273561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FF00"/>
            </a:solidFill>
            <a:ln>
              <a:solidFill>
                <a:srgbClr val="002060"/>
              </a:solidFill>
            </a:ln>
          </p:spPr>
          <p:style>
            <a:lnRef idx="2">
              <a:schemeClr val="lt1">
                <a:hueOff val="0"/>
                <a:satOff val="0"/>
                <a:lumOff val="0"/>
                <a:alphaOff val="0"/>
              </a:schemeClr>
            </a:lnRef>
            <a:fillRef idx="1">
              <a:schemeClr val="accent3">
                <a:hueOff val="2249809"/>
                <a:satOff val="438"/>
                <a:lumOff val="2353"/>
                <a:alphaOff val="0"/>
              </a:schemeClr>
            </a:fillRef>
            <a:effectRef idx="0">
              <a:schemeClr val="accent3">
                <a:hueOff val="2249809"/>
                <a:satOff val="438"/>
                <a:lumOff val="2353"/>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44" name="Freeform 43"/>
            <p:cNvSpPr/>
            <p:nvPr/>
          </p:nvSpPr>
          <p:spPr>
            <a:xfrm>
              <a:off x="9449153" y="2125175"/>
              <a:ext cx="2411502" cy="266636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FF00"/>
            </a:solidFill>
            <a:ln>
              <a:solidFill>
                <a:srgbClr val="002060"/>
              </a:solidFill>
            </a:ln>
          </p:spPr>
          <p:style>
            <a:lnRef idx="2">
              <a:schemeClr val="lt1">
                <a:hueOff val="0"/>
                <a:satOff val="0"/>
                <a:lumOff val="0"/>
                <a:alphaOff val="0"/>
              </a:schemeClr>
            </a:lnRef>
            <a:fillRef idx="1">
              <a:schemeClr val="accent3">
                <a:hueOff val="2249809"/>
                <a:satOff val="438"/>
                <a:lumOff val="2353"/>
                <a:alphaOff val="0"/>
              </a:schemeClr>
            </a:fillRef>
            <a:effectRef idx="0">
              <a:schemeClr val="accent3">
                <a:hueOff val="2249809"/>
                <a:satOff val="438"/>
                <a:lumOff val="2353"/>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sp>
          <p:nvSpPr>
            <p:cNvPr id="45" name="Freeform 44"/>
            <p:cNvSpPr/>
            <p:nvPr/>
          </p:nvSpPr>
          <p:spPr>
            <a:xfrm>
              <a:off x="8231925" y="225850"/>
              <a:ext cx="2411502" cy="250541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FF00"/>
            </a:solidFill>
            <a:ln>
              <a:solidFill>
                <a:srgbClr val="002060"/>
              </a:solidFill>
            </a:ln>
          </p:spPr>
          <p:style>
            <a:lnRef idx="2">
              <a:schemeClr val="lt1">
                <a:hueOff val="0"/>
                <a:satOff val="0"/>
                <a:lumOff val="0"/>
                <a:alphaOff val="0"/>
              </a:schemeClr>
            </a:lnRef>
            <a:fillRef idx="1">
              <a:schemeClr val="accent3">
                <a:hueOff val="2249809"/>
                <a:satOff val="438"/>
                <a:lumOff val="2353"/>
                <a:alphaOff val="0"/>
              </a:schemeClr>
            </a:fillRef>
            <a:effectRef idx="0">
              <a:schemeClr val="accent3">
                <a:hueOff val="2249809"/>
                <a:satOff val="438"/>
                <a:lumOff val="2353"/>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600" kern="1200"/>
            </a:p>
          </p:txBody>
        </p:sp>
      </p:grpSp>
      <p:sp>
        <p:nvSpPr>
          <p:cNvPr id="51" name="Rectangle 50"/>
          <p:cNvSpPr/>
          <p:nvPr/>
        </p:nvSpPr>
        <p:spPr>
          <a:xfrm>
            <a:off x="7847659" y="3723503"/>
            <a:ext cx="2703955" cy="2000548"/>
          </a:xfrm>
          <a:prstGeom prst="rect">
            <a:avLst/>
          </a:prstGeom>
        </p:spPr>
        <p:txBody>
          <a:bodyPr wrap="square">
            <a:spAutoFit/>
          </a:bodyPr>
          <a:lstStyle/>
          <a:p>
            <a:pPr lvl="0" algn="ctr"/>
            <a:r>
              <a:rPr lang="en-US" sz="2200" b="1" dirty="0" smtClean="0">
                <a:solidFill>
                  <a:srgbClr val="002060"/>
                </a:solidFill>
              </a:rPr>
              <a:t>Year 3: </a:t>
            </a:r>
            <a:r>
              <a:rPr lang="en-US" sz="2400" b="1" dirty="0" smtClean="0">
                <a:solidFill>
                  <a:srgbClr val="0000FF"/>
                </a:solidFill>
              </a:rPr>
              <a:t>A</a:t>
            </a:r>
            <a:r>
              <a:rPr lang="en-US" sz="2200" b="1" dirty="0" smtClean="0">
                <a:solidFill>
                  <a:srgbClr val="002060"/>
                </a:solidFill>
              </a:rPr>
              <a:t>dvance</a:t>
            </a:r>
          </a:p>
          <a:p>
            <a:pPr marL="120650" lvl="0" indent="-120650">
              <a:buFont typeface="Arial" panose="020B0604020202020204" pitchFamily="34" charset="0"/>
              <a:buChar char="•"/>
            </a:pPr>
            <a:r>
              <a:rPr lang="en-US" sz="2000" b="1" dirty="0" smtClean="0">
                <a:solidFill>
                  <a:srgbClr val="002060"/>
                </a:solidFill>
              </a:rPr>
              <a:t>Pre-requisite</a:t>
            </a:r>
            <a:r>
              <a:rPr lang="en-US" sz="2000" b="1" dirty="0">
                <a:solidFill>
                  <a:srgbClr val="002060"/>
                </a:solidFill>
              </a:rPr>
              <a:t>: Year </a:t>
            </a:r>
            <a:r>
              <a:rPr lang="en-US" sz="2000" b="1" dirty="0" smtClean="0">
                <a:solidFill>
                  <a:srgbClr val="002060"/>
                </a:solidFill>
              </a:rPr>
              <a:t>2</a:t>
            </a:r>
            <a:endParaRPr lang="en-US" sz="2000" b="1" dirty="0">
              <a:solidFill>
                <a:srgbClr val="002060"/>
              </a:solidFill>
            </a:endParaRPr>
          </a:p>
          <a:p>
            <a:pPr marL="120650" lvl="0" indent="-120650">
              <a:buFont typeface="Arial" panose="020B0604020202020204" pitchFamily="34" charset="0"/>
              <a:buChar char="•"/>
            </a:pPr>
            <a:r>
              <a:rPr lang="en-US" sz="2000" b="1" dirty="0">
                <a:solidFill>
                  <a:srgbClr val="002060"/>
                </a:solidFill>
              </a:rPr>
              <a:t>Re-register </a:t>
            </a:r>
            <a:endParaRPr lang="en-US" sz="2000" b="1" dirty="0" smtClean="0">
              <a:solidFill>
                <a:srgbClr val="002060"/>
              </a:solidFill>
            </a:endParaRPr>
          </a:p>
          <a:p>
            <a:pPr marL="120650" lvl="0" indent="-120650">
              <a:buFont typeface="Arial" panose="020B0604020202020204" pitchFamily="34" charset="0"/>
              <a:buChar char="•"/>
            </a:pPr>
            <a:r>
              <a:rPr lang="en-US" sz="2000" b="1" dirty="0" smtClean="0">
                <a:solidFill>
                  <a:srgbClr val="002060"/>
                </a:solidFill>
              </a:rPr>
              <a:t>15 Qualifying Events</a:t>
            </a:r>
          </a:p>
          <a:p>
            <a:pPr marL="120650" lvl="0" indent="-120650">
              <a:buFont typeface="Arial" panose="020B0604020202020204" pitchFamily="34" charset="0"/>
              <a:buChar char="•"/>
            </a:pPr>
            <a:r>
              <a:rPr lang="en-US" sz="2000" b="1" dirty="0" smtClean="0">
                <a:solidFill>
                  <a:srgbClr val="002060"/>
                </a:solidFill>
              </a:rPr>
              <a:t>Campus Engagement &amp; Leadership</a:t>
            </a:r>
            <a:endParaRPr lang="en-US" sz="2000" b="1" dirty="0">
              <a:solidFill>
                <a:srgbClr val="002060"/>
              </a:solidFill>
            </a:endParaRPr>
          </a:p>
        </p:txBody>
      </p:sp>
      <p:sp>
        <p:nvSpPr>
          <p:cNvPr id="59" name="Rectangle 58"/>
          <p:cNvSpPr/>
          <p:nvPr/>
        </p:nvSpPr>
        <p:spPr>
          <a:xfrm>
            <a:off x="6526669" y="827219"/>
            <a:ext cx="2514471" cy="1138773"/>
          </a:xfrm>
          <a:prstGeom prst="rect">
            <a:avLst/>
          </a:prstGeom>
        </p:spPr>
        <p:txBody>
          <a:bodyPr wrap="none">
            <a:spAutoFit/>
          </a:bodyPr>
          <a:lstStyle/>
          <a:p>
            <a:pPr lvl="0" algn="ctr"/>
            <a:r>
              <a:rPr lang="en-US" sz="2400" b="1" dirty="0" smtClean="0">
                <a:solidFill>
                  <a:srgbClr val="002060"/>
                </a:solidFill>
              </a:rPr>
              <a:t>Year 1 : </a:t>
            </a:r>
            <a:r>
              <a:rPr lang="en-US" sz="2800" b="1" dirty="0" smtClean="0">
                <a:solidFill>
                  <a:srgbClr val="0000FF"/>
                </a:solidFill>
              </a:rPr>
              <a:t>L</a:t>
            </a:r>
            <a:r>
              <a:rPr lang="en-US" sz="2400" b="1" dirty="0" smtClean="0">
                <a:solidFill>
                  <a:srgbClr val="002060"/>
                </a:solidFill>
              </a:rPr>
              <a:t>earn</a:t>
            </a:r>
          </a:p>
          <a:p>
            <a:pPr marL="120650" lvl="0" indent="-120650">
              <a:buFont typeface="Arial" panose="020B0604020202020204" pitchFamily="34" charset="0"/>
              <a:buChar char="•"/>
            </a:pPr>
            <a:r>
              <a:rPr lang="en-US" sz="2000" b="1" dirty="0" smtClean="0">
                <a:solidFill>
                  <a:srgbClr val="002060"/>
                </a:solidFill>
              </a:rPr>
              <a:t>Register</a:t>
            </a:r>
          </a:p>
          <a:p>
            <a:pPr marL="120650" lvl="0" indent="-120650">
              <a:buFont typeface="Arial" panose="020B0604020202020204" pitchFamily="34" charset="0"/>
              <a:buChar char="•"/>
            </a:pPr>
            <a:r>
              <a:rPr lang="en-US" sz="2000" b="1" dirty="0" smtClean="0">
                <a:solidFill>
                  <a:srgbClr val="002060"/>
                </a:solidFill>
              </a:rPr>
              <a:t>10 Qualifying Events</a:t>
            </a:r>
          </a:p>
        </p:txBody>
      </p:sp>
      <p:sp>
        <p:nvSpPr>
          <p:cNvPr id="61" name="Rectangle 60"/>
          <p:cNvSpPr/>
          <p:nvPr/>
        </p:nvSpPr>
        <p:spPr>
          <a:xfrm>
            <a:off x="9442698" y="1141079"/>
            <a:ext cx="2816093" cy="2185214"/>
          </a:xfrm>
          <a:prstGeom prst="rect">
            <a:avLst/>
          </a:prstGeom>
        </p:spPr>
        <p:txBody>
          <a:bodyPr wrap="square">
            <a:spAutoFit/>
          </a:bodyPr>
          <a:lstStyle/>
          <a:p>
            <a:pPr lvl="0" algn="ctr"/>
            <a:r>
              <a:rPr lang="en-US" sz="2200" b="1" dirty="0" smtClean="0">
                <a:solidFill>
                  <a:srgbClr val="002060"/>
                </a:solidFill>
              </a:rPr>
              <a:t>Year 2:</a:t>
            </a:r>
            <a:r>
              <a:rPr lang="en-US" sz="2400" b="1" dirty="0" smtClean="0">
                <a:solidFill>
                  <a:srgbClr val="0000FF"/>
                </a:solidFill>
              </a:rPr>
              <a:t>E</a:t>
            </a:r>
            <a:r>
              <a:rPr lang="en-US" sz="2200" b="1" dirty="0" smtClean="0">
                <a:solidFill>
                  <a:srgbClr val="002060"/>
                </a:solidFill>
              </a:rPr>
              <a:t>ngage</a:t>
            </a:r>
            <a:endParaRPr lang="en-US" sz="2200" b="1" dirty="0">
              <a:solidFill>
                <a:srgbClr val="002060"/>
              </a:solidFill>
            </a:endParaRPr>
          </a:p>
          <a:p>
            <a:pPr marL="120650" lvl="0" indent="-120650">
              <a:buFont typeface="Arial" panose="020B0604020202020204" pitchFamily="34" charset="0"/>
              <a:buChar char="•"/>
            </a:pPr>
            <a:r>
              <a:rPr lang="en-US" sz="2000" b="1" dirty="0">
                <a:solidFill>
                  <a:srgbClr val="002060"/>
                </a:solidFill>
              </a:rPr>
              <a:t>Pre-requisite: Year 1</a:t>
            </a:r>
          </a:p>
          <a:p>
            <a:pPr marL="288925" lvl="1"/>
            <a:r>
              <a:rPr lang="en-US" sz="1600" b="1" i="1" dirty="0">
                <a:solidFill>
                  <a:srgbClr val="002060"/>
                </a:solidFill>
              </a:rPr>
              <a:t>Or Transfer Student Leadership Evaluation</a:t>
            </a:r>
          </a:p>
          <a:p>
            <a:pPr marL="120650" lvl="0" indent="-120650">
              <a:buFont typeface="Arial" panose="020B0604020202020204" pitchFamily="34" charset="0"/>
              <a:buChar char="•"/>
            </a:pPr>
            <a:r>
              <a:rPr lang="en-US" sz="2000" b="1" dirty="0">
                <a:solidFill>
                  <a:srgbClr val="002060"/>
                </a:solidFill>
              </a:rPr>
              <a:t>Re-register</a:t>
            </a:r>
          </a:p>
          <a:p>
            <a:pPr marL="120650" lvl="0" indent="-120650">
              <a:buFont typeface="Arial" panose="020B0604020202020204" pitchFamily="34" charset="0"/>
              <a:buChar char="•"/>
            </a:pPr>
            <a:r>
              <a:rPr lang="en-US" sz="2000" b="1" dirty="0">
                <a:solidFill>
                  <a:srgbClr val="002060"/>
                </a:solidFill>
              </a:rPr>
              <a:t>15 Qualifying Events</a:t>
            </a:r>
          </a:p>
          <a:p>
            <a:pPr marL="120650" lvl="0" indent="-120650">
              <a:buFont typeface="Arial" panose="020B0604020202020204" pitchFamily="34" charset="0"/>
              <a:buChar char="•"/>
            </a:pPr>
            <a:r>
              <a:rPr lang="en-US" sz="2000" b="1" dirty="0">
                <a:solidFill>
                  <a:srgbClr val="002060"/>
                </a:solidFill>
              </a:rPr>
              <a:t>Campus Engagement</a:t>
            </a:r>
          </a:p>
        </p:txBody>
      </p:sp>
      <p:sp>
        <p:nvSpPr>
          <p:cNvPr id="38" name="Rectangle 37"/>
          <p:cNvSpPr/>
          <p:nvPr/>
        </p:nvSpPr>
        <p:spPr>
          <a:xfrm>
            <a:off x="4783106" y="3186820"/>
            <a:ext cx="2816093" cy="2000548"/>
          </a:xfrm>
          <a:prstGeom prst="rect">
            <a:avLst/>
          </a:prstGeom>
        </p:spPr>
        <p:txBody>
          <a:bodyPr wrap="square">
            <a:spAutoFit/>
          </a:bodyPr>
          <a:lstStyle/>
          <a:p>
            <a:pPr lvl="0" algn="ctr"/>
            <a:r>
              <a:rPr lang="en-US" sz="2200" b="1" dirty="0" smtClean="0">
                <a:solidFill>
                  <a:srgbClr val="002060"/>
                </a:solidFill>
              </a:rPr>
              <a:t>Year 4+: </a:t>
            </a:r>
            <a:r>
              <a:rPr lang="en-US" sz="2400" b="1" dirty="0" smtClean="0">
                <a:solidFill>
                  <a:srgbClr val="0000FF"/>
                </a:solidFill>
              </a:rPr>
              <a:t>D</a:t>
            </a:r>
            <a:r>
              <a:rPr lang="en-US" sz="2200" b="1" dirty="0" smtClean="0">
                <a:solidFill>
                  <a:srgbClr val="002060"/>
                </a:solidFill>
              </a:rPr>
              <a:t>emonstrate</a:t>
            </a:r>
          </a:p>
          <a:p>
            <a:pPr marL="120650" lvl="0" indent="-120650">
              <a:buFont typeface="Arial" panose="020B0604020202020204" pitchFamily="34" charset="0"/>
              <a:buChar char="•"/>
            </a:pPr>
            <a:r>
              <a:rPr lang="en-US" sz="2000" b="1" dirty="0">
                <a:solidFill>
                  <a:srgbClr val="002060"/>
                </a:solidFill>
              </a:rPr>
              <a:t>Pre-requisite: Year </a:t>
            </a:r>
            <a:r>
              <a:rPr lang="en-US" sz="2000" b="1" dirty="0" smtClean="0">
                <a:solidFill>
                  <a:srgbClr val="002060"/>
                </a:solidFill>
              </a:rPr>
              <a:t>3</a:t>
            </a:r>
            <a:endParaRPr lang="en-US" sz="2000" b="1" dirty="0">
              <a:solidFill>
                <a:srgbClr val="002060"/>
              </a:solidFill>
            </a:endParaRPr>
          </a:p>
          <a:p>
            <a:pPr marL="120650" lvl="0" indent="-120650">
              <a:buFont typeface="Arial" panose="020B0604020202020204" pitchFamily="34" charset="0"/>
              <a:buChar char="•"/>
            </a:pPr>
            <a:r>
              <a:rPr lang="en-US" sz="2000" b="1" dirty="0">
                <a:solidFill>
                  <a:srgbClr val="002060"/>
                </a:solidFill>
              </a:rPr>
              <a:t>Re-register </a:t>
            </a:r>
            <a:endParaRPr lang="en-US" sz="2000" b="1" dirty="0" smtClean="0">
              <a:solidFill>
                <a:srgbClr val="002060"/>
              </a:solidFill>
            </a:endParaRPr>
          </a:p>
          <a:p>
            <a:pPr marL="120650" lvl="0" indent="-120650">
              <a:buFont typeface="Arial" panose="020B0604020202020204" pitchFamily="34" charset="0"/>
              <a:buChar char="•"/>
            </a:pPr>
            <a:r>
              <a:rPr lang="en-US" sz="2000" b="1" dirty="0" smtClean="0">
                <a:solidFill>
                  <a:srgbClr val="002060"/>
                </a:solidFill>
              </a:rPr>
              <a:t>15 Qualifying Events</a:t>
            </a:r>
          </a:p>
          <a:p>
            <a:pPr marL="120650" lvl="0" indent="-120650">
              <a:buFont typeface="Arial" panose="020B0604020202020204" pitchFamily="34" charset="0"/>
              <a:buChar char="•"/>
            </a:pPr>
            <a:r>
              <a:rPr lang="en-US" sz="2000" b="1" dirty="0" smtClean="0">
                <a:solidFill>
                  <a:srgbClr val="002060"/>
                </a:solidFill>
              </a:rPr>
              <a:t>Campus Mentorship</a:t>
            </a:r>
            <a:endParaRPr lang="en-US" sz="2000" b="1" dirty="0">
              <a:solidFill>
                <a:srgbClr val="002060"/>
              </a:solidFill>
            </a:endParaRPr>
          </a:p>
          <a:p>
            <a:pPr marL="120650" lvl="0" indent="-120650">
              <a:buFont typeface="Arial" panose="020B0604020202020204" pitchFamily="34" charset="0"/>
              <a:buChar char="•"/>
            </a:pPr>
            <a:r>
              <a:rPr lang="en-US" sz="2000" b="1" dirty="0" smtClean="0">
                <a:solidFill>
                  <a:srgbClr val="002060"/>
                </a:solidFill>
              </a:rPr>
              <a:t>Exit Interview with Staff</a:t>
            </a:r>
          </a:p>
        </p:txBody>
      </p:sp>
    </p:spTree>
    <p:extLst>
      <p:ext uri="{BB962C8B-B14F-4D97-AF65-F5344CB8AC3E}">
        <p14:creationId xmlns:p14="http://schemas.microsoft.com/office/powerpoint/2010/main" val="4121609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egon Tech">
      <a:dk1>
        <a:sysClr val="windowText" lastClr="000000"/>
      </a:dk1>
      <a:lt1>
        <a:sysClr val="window" lastClr="FFFFFF"/>
      </a:lt1>
      <a:dk2>
        <a:srgbClr val="0E5580"/>
      </a:dk2>
      <a:lt2>
        <a:srgbClr val="EBEBEB"/>
      </a:lt2>
      <a:accent1>
        <a:srgbClr val="FFC000"/>
      </a:accent1>
      <a:accent2>
        <a:srgbClr val="E6C133"/>
      </a:accent2>
      <a:accent3>
        <a:srgbClr val="EF7A24"/>
      </a:accent3>
      <a:accent4>
        <a:srgbClr val="5AA0F5"/>
      </a:accent4>
      <a:accent5>
        <a:srgbClr val="75CEEC"/>
      </a:accent5>
      <a:accent6>
        <a:srgbClr val="FFFF00"/>
      </a:accent6>
      <a:hlink>
        <a:srgbClr val="BDE0FB"/>
      </a:hlink>
      <a:folHlink>
        <a:srgbClr val="0C7AC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D7C15D0-BBEA-4860-9671-A4FB7F059827}">
  <ds:schemaRefs>
    <ds:schemaRef ds:uri="ESRI.ArcGIS.Mapping.OfficeIntegration.PowerPointInfo"/>
  </ds:schemaRefs>
</ds:datastoreItem>
</file>

<file path=customXml/itemProps2.xml><?xml version="1.0" encoding="utf-8"?>
<ds:datastoreItem xmlns:ds="http://schemas.openxmlformats.org/officeDocument/2006/customXml" ds:itemID="{7E602DB9-FD8E-44F0-B313-0550BAE41D78}">
  <ds:schemaRefs>
    <ds:schemaRef ds:uri="ESRI.ArcGIS.Mapping.OfficeIntegration.PowerPointInfo"/>
  </ds:schemaRefs>
</ds:datastoreItem>
</file>

<file path=customXml/itemProps3.xml><?xml version="1.0" encoding="utf-8"?>
<ds:datastoreItem xmlns:ds="http://schemas.openxmlformats.org/officeDocument/2006/customXml" ds:itemID="{6B50E110-80BB-4754-972E-87912B06E18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Ion</Template>
  <TotalTime>2335</TotalTime>
  <Words>1489</Words>
  <Application>Microsoft Office PowerPoint</Application>
  <PresentationFormat>Widescreen</PresentationFormat>
  <Paragraphs>302</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Action Force</vt:lpstr>
      <vt:lpstr>Arial</vt:lpstr>
      <vt:lpstr>Calibri</vt:lpstr>
      <vt:lpstr>Fontastique</vt:lpstr>
      <vt:lpstr>Franklin Gothic Book</vt:lpstr>
      <vt:lpstr>Franklin Gothic Medium</vt:lpstr>
      <vt:lpstr>Myriad Pro</vt:lpstr>
      <vt:lpstr>Wingdings 3</vt:lpstr>
      <vt:lpstr>Ion</vt:lpstr>
      <vt:lpstr>Leadership Academy</vt:lpstr>
      <vt:lpstr>Objectives</vt:lpstr>
      <vt:lpstr>Leadership   Academy    Partners </vt:lpstr>
      <vt:lpstr>PowerPoint Presentation</vt:lpstr>
      <vt:lpstr>PowerPoint Presentation</vt:lpstr>
      <vt:lpstr>PowerPoint Presentation</vt:lpstr>
      <vt:lpstr>PowerPoint Presentation</vt:lpstr>
      <vt:lpstr>PowerPoint Presentation</vt:lpstr>
      <vt:lpstr>The LEADership Academy  4 Year Certificate</vt:lpstr>
      <vt:lpstr>Long Term Plan: 4 Year Certificate</vt:lpstr>
      <vt:lpstr>Long Term Plan: 4 Year Certificate</vt:lpstr>
      <vt:lpstr>PowerPoint Presentation</vt:lpstr>
      <vt:lpstr>How to Sign Up</vt:lpstr>
      <vt:lpstr>Get Your Points!</vt:lpstr>
      <vt:lpstr>How to Submit an Event to the Leadership Academy Calendar</vt:lpstr>
      <vt:lpstr>Questions &amp; Comments? </vt:lpstr>
    </vt:vector>
  </TitlesOfParts>
  <Company>OIT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Academy</dc:title>
  <dc:creator>Josie Hudspeth</dc:creator>
  <cp:lastModifiedBy>Josie Hudspeth</cp:lastModifiedBy>
  <cp:revision>184</cp:revision>
  <dcterms:created xsi:type="dcterms:W3CDTF">2014-12-12T21:55:30Z</dcterms:created>
  <dcterms:modified xsi:type="dcterms:W3CDTF">2015-11-20T00:48:16Z</dcterms:modified>
</cp:coreProperties>
</file>