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67" r:id="rId2"/>
    <p:sldId id="280" r:id="rId3"/>
    <p:sldId id="257" r:id="rId4"/>
    <p:sldId id="281" r:id="rId5"/>
    <p:sldId id="283" r:id="rId6"/>
    <p:sldId id="284" r:id="rId7"/>
    <p:sldId id="282" r:id="rId8"/>
    <p:sldId id="265" r:id="rId9"/>
    <p:sldId id="286" r:id="rId10"/>
    <p:sldId id="285" r:id="rId11"/>
    <p:sldId id="287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FC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31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4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1724907063197025"/>
          <c:y val="1.844734670505049E-2"/>
          <c:w val="0.56912019826518001"/>
          <c:h val="0.9549064858320985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Sheet1!$B$14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92D050"/>
            </a:solidFill>
            <a:effectLst>
              <a:glow>
                <a:schemeClr val="tx1">
                  <a:alpha val="40000"/>
                </a:schemeClr>
              </a:glow>
              <a:softEdge rad="31750"/>
            </a:effectLst>
            <a:scene3d>
              <a:camera prst="orthographicFront"/>
              <a:lightRig rig="threePt" dir="t"/>
            </a:scene3d>
            <a:sp3d prstMaterial="dkEdge"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-6.420306084359842E-2"/>
                  <c:y val="-4.9209138840070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6.7189249720044794E-2"/>
                  <c:y val="-4.9209138840070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6.5696155281821683E-2"/>
                  <c:y val="-4.68658465143526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6.7189249720044794E-2"/>
                  <c:y val="-4.9209138840070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4792833146696603E-2"/>
                  <c:y val="-4.68658465143526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3.882045539380366E-2"/>
                  <c:y val="-4.2179261862917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Sheet1!$A$15:$A$20</c:f>
              <c:strCache>
                <c:ptCount val="6"/>
                <c:pt idx="0">
                  <c:v>Untapped resources available</c:v>
                </c:pt>
                <c:pt idx="1">
                  <c:v>Willing to work in focused workgroups</c:v>
                </c:pt>
                <c:pt idx="2">
                  <c:v>Are meetings relevant = full participation</c:v>
                </c:pt>
                <c:pt idx="3">
                  <c:v>Moving at the right pace</c:v>
                </c:pt>
                <c:pt idx="4">
                  <c:v>Special Presentations</c:v>
                </c:pt>
                <c:pt idx="5">
                  <c:v>New Format</c:v>
                </c:pt>
              </c:strCache>
            </c:strRef>
          </c:cat>
          <c:val>
            <c:numRef>
              <c:f>Sheet1!$B$15:$B$20</c:f>
              <c:numCache>
                <c:formatCode>0.0%</c:formatCode>
                <c:ptCount val="6"/>
                <c:pt idx="0">
                  <c:v>0.76500000000000035</c:v>
                </c:pt>
                <c:pt idx="1">
                  <c:v>0.90500000000000003</c:v>
                </c:pt>
                <c:pt idx="2">
                  <c:v>0.87500000000000033</c:v>
                </c:pt>
                <c:pt idx="3">
                  <c:v>0.87549999999999994</c:v>
                </c:pt>
                <c:pt idx="4">
                  <c:v>0.94699999999999995</c:v>
                </c:pt>
                <c:pt idx="5">
                  <c:v>0.95200000000000029</c:v>
                </c:pt>
              </c:numCache>
            </c:numRef>
          </c:val>
        </c:ser>
        <c:ser>
          <c:idx val="1"/>
          <c:order val="1"/>
          <c:tx>
            <c:strRef>
              <c:f>Sheet1!$C$14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 cap="rnd"/>
            <a:effectLst>
              <a:softEdge rad="31750"/>
            </a:effectLst>
            <a:scene3d>
              <a:camera prst="orthographicFront"/>
              <a:lightRig rig="threePt" dir="t"/>
            </a:scene3d>
            <a:sp3d prstMaterial="dkEdge"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Sheet1!$A$15:$A$20</c:f>
              <c:strCache>
                <c:ptCount val="6"/>
                <c:pt idx="0">
                  <c:v>Untapped resources available</c:v>
                </c:pt>
                <c:pt idx="1">
                  <c:v>Willing to work in focused workgroups</c:v>
                </c:pt>
                <c:pt idx="2">
                  <c:v>Are meetings relevant = full participation</c:v>
                </c:pt>
                <c:pt idx="3">
                  <c:v>Moving at the right pace</c:v>
                </c:pt>
                <c:pt idx="4">
                  <c:v>Special Presentations</c:v>
                </c:pt>
                <c:pt idx="5">
                  <c:v>New Format</c:v>
                </c:pt>
              </c:strCache>
            </c:strRef>
          </c:cat>
          <c:val>
            <c:numRef>
              <c:f>Sheet1!$C$15:$C$20</c:f>
              <c:numCache>
                <c:formatCode>0.0%</c:formatCode>
                <c:ptCount val="6"/>
                <c:pt idx="0">
                  <c:v>0.23500000000000001</c:v>
                </c:pt>
                <c:pt idx="1">
                  <c:v>9.5000000000000043E-2</c:v>
                </c:pt>
                <c:pt idx="2">
                  <c:v>0.125</c:v>
                </c:pt>
                <c:pt idx="3">
                  <c:v>0.125</c:v>
                </c:pt>
                <c:pt idx="4">
                  <c:v>5.3000000000000012E-2</c:v>
                </c:pt>
                <c:pt idx="5">
                  <c:v>4.8000000000000001E-2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9669744"/>
        <c:axId val="200406160"/>
      </c:barChart>
      <c:catAx>
        <c:axId val="1996697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Arial Rounded MT Bold" pitchFamily="34" charset="0"/>
              </a:defRPr>
            </a:pPr>
            <a:endParaRPr lang="en-US"/>
          </a:p>
        </c:txPr>
        <c:crossAx val="200406160"/>
        <c:crosses val="autoZero"/>
        <c:auto val="1"/>
        <c:lblAlgn val="ctr"/>
        <c:lblOffset val="100"/>
        <c:noMultiLvlLbl val="0"/>
      </c:catAx>
      <c:valAx>
        <c:axId val="200406160"/>
        <c:scaling>
          <c:orientation val="minMax"/>
        </c:scaling>
        <c:delete val="1"/>
        <c:axPos val="b"/>
        <c:numFmt formatCode="0.0%" sourceLinked="1"/>
        <c:majorTickMark val="out"/>
        <c:minorTickMark val="none"/>
        <c:tickLblPos val="none"/>
        <c:crossAx val="1996697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8CC56-D704-4107-9CFD-B816D7393B4C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A000A4-C59A-4C92-953C-919464F6B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840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C0991-3289-4AA2-A8C8-6FF1DD07068E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2CBD4-AF18-4B9D-B90B-57E7381DA7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057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EAFF8-0DC9-B84E-B5A3-A6D20F6E0C1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6/17/2013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54A0-A315-8F44-8227-48ED21716CB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077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EAFF8-0DC9-B84E-B5A3-A6D20F6E0C1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6/17/2013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54A0-A315-8F44-8227-48ED21716CB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762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EAFF8-0DC9-B84E-B5A3-A6D20F6E0C1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6/17/2013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54A0-A315-8F44-8227-48ED21716CB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711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EAFF8-0DC9-B84E-B5A3-A6D20F6E0C1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6/17/2013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54A0-A315-8F44-8227-48ED21716CB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94126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EAFF8-0DC9-B84E-B5A3-A6D20F6E0C1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6/17/2013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54A0-A315-8F44-8227-48ED21716CB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8601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EAFF8-0DC9-B84E-B5A3-A6D20F6E0C1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6/17/2013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54A0-A315-8F44-8227-48ED21716CB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403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EAFF8-0DC9-B84E-B5A3-A6D20F6E0C1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6/17/2013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54A0-A315-8F44-8227-48ED21716CB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3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EAFF8-0DC9-B84E-B5A3-A6D20F6E0C1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6/17/2013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54A0-A315-8F44-8227-48ED21716CB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9248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EAFF8-0DC9-B84E-B5A3-A6D20F6E0C1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6/17/2013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54A0-A315-8F44-8227-48ED21716CB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437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EAFF8-0DC9-B84E-B5A3-A6D20F6E0C1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6/17/2013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54A0-A315-8F44-8227-48ED21716CB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401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EAFF8-0DC9-B84E-B5A3-A6D20F6E0C1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6/17/2013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54A0-A315-8F44-8227-48ED21716CB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2125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EAFF8-0DC9-B84E-B5A3-A6D20F6E0C1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6/17/2013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54A0-A315-8F44-8227-48ED21716CB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849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EAFF8-0DC9-B84E-B5A3-A6D20F6E0C1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6/17/2013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54A0-A315-8F44-8227-48ED21716CB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1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EAFF8-0DC9-B84E-B5A3-A6D20F6E0C1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6/17/2013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54A0-A315-8F44-8227-48ED21716CB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304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defTabSz="457200"/>
            <a:fld id="{47EEAFF8-0DC9-B84E-B5A3-A6D20F6E0C1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6/17/2013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defTabSz="457200"/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defTabSz="457200"/>
            <a:fld id="{435854A0-A315-8F44-8227-48ED21716CB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3381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1600200"/>
          </a:xfrm>
        </p:spPr>
        <p:txBody>
          <a:bodyPr/>
          <a:lstStyle/>
          <a:p>
            <a:r>
              <a:rPr lang="en-US" dirty="0" smtClean="0"/>
              <a:t>Foundation Roundtable</a:t>
            </a:r>
            <a:br>
              <a:rPr lang="en-US" dirty="0" smtClean="0"/>
            </a:br>
            <a:r>
              <a:rPr lang="en-US" dirty="0" smtClean="0"/>
              <a:t>Meeting Feedback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495800"/>
            <a:ext cx="7772400" cy="877824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B0F0"/>
                </a:solidFill>
              </a:rPr>
              <a:t>Craig Hudson, Garmin AT</a:t>
            </a:r>
            <a:endParaRPr lang="en-US" sz="3600" b="1" dirty="0">
              <a:solidFill>
                <a:srgbClr val="00B0F0"/>
              </a:solidFill>
            </a:endParaRPr>
          </a:p>
          <a:p>
            <a:endParaRPr lang="en-US" sz="3600" b="1" dirty="0" smtClean="0">
              <a:solidFill>
                <a:srgbClr val="00B0F0"/>
              </a:solidFill>
            </a:endParaRPr>
          </a:p>
          <a:p>
            <a:endParaRPr lang="en-US" sz="3600" b="1" dirty="0">
              <a:solidFill>
                <a:srgbClr val="00B0F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457200"/>
            <a:ext cx="5486400" cy="909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95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/>
          <a:lstStyle/>
          <a:p>
            <a:r>
              <a:rPr lang="en-US" dirty="0" smtClean="0"/>
              <a:t>Breakout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203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effectLst/>
                <a:latin typeface="+mj-lt"/>
              </a:rPr>
              <a:t>3</a:t>
            </a:r>
            <a:r>
              <a:rPr lang="en-US" b="1" dirty="0" smtClean="0">
                <a:effectLst/>
                <a:latin typeface="+mj-lt"/>
              </a:rPr>
              <a:t>. </a:t>
            </a:r>
            <a:r>
              <a:rPr lang="en-US" dirty="0" smtClean="0"/>
              <a:t>Milestones required to achieve the 1 year goals: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Stencil" pitchFamily="82" charset="0"/>
              </a:rPr>
              <a:t>Example: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457200"/>
            <a:ext cx="5486400" cy="909587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809753"/>
              </p:ext>
            </p:extLst>
          </p:nvPr>
        </p:nvGraphicFramePr>
        <p:xfrm>
          <a:off x="2057400" y="2895600"/>
          <a:ext cx="6096000" cy="356616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effectLst/>
                          <a:latin typeface="Challenge Extra Bold" pitchFamily="82" charset="0"/>
                          <a:ea typeface="+mn-ea"/>
                          <a:cs typeface="+mn-cs"/>
                        </a:rPr>
                        <a:t>July 2013: Convene first workgroup meeting</a:t>
                      </a:r>
                    </a:p>
                    <a:p>
                      <a:endParaRPr lang="en-US" sz="1100" b="1" dirty="0">
                        <a:latin typeface="Challenge Extra Bold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effectLst/>
                          <a:latin typeface="Challenge Extra Bold" pitchFamily="82" charset="0"/>
                          <a:ea typeface="+mn-ea"/>
                          <a:cs typeface="+mn-cs"/>
                        </a:rPr>
                        <a:t>Jan 2014: Complete communication piece to introduce and give instruction to teachers on how to access, use and submit updates to the database</a:t>
                      </a:r>
                    </a:p>
                    <a:p>
                      <a:endParaRPr lang="en-US" sz="1100" b="1" dirty="0">
                        <a:latin typeface="Challenge Extra Bold" pitchFamily="8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effectLst/>
                          <a:latin typeface="Challenge Extra Bold" pitchFamily="82" charset="0"/>
                          <a:ea typeface="+mn-ea"/>
                          <a:cs typeface="+mn-cs"/>
                        </a:rPr>
                        <a:t>August 2013: Begin collection of curriculum lists per district &amp; the format for submitting curriculum lists</a:t>
                      </a:r>
                    </a:p>
                    <a:p>
                      <a:endParaRPr lang="en-US" sz="1100" b="1" dirty="0">
                        <a:latin typeface="Challenge Extra Bold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effectLst/>
                          <a:latin typeface="Challenge Extra Bold" pitchFamily="82" charset="0"/>
                          <a:ea typeface="+mn-ea"/>
                          <a:cs typeface="+mn-cs"/>
                        </a:rPr>
                        <a:t>Feb 2014: Curriculum database complete and available to participating districts</a:t>
                      </a: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Challenge Extra Bold" pitchFamily="82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effectLst/>
                          <a:latin typeface="Challenge Extra Bold" pitchFamily="82" charset="0"/>
                          <a:ea typeface="+mn-ea"/>
                          <a:cs typeface="+mn-cs"/>
                        </a:rPr>
                        <a:t>Sept 2013: Define Database structure and storage site</a:t>
                      </a:r>
                    </a:p>
                    <a:p>
                      <a:endParaRPr lang="en-US" sz="1100" b="1" dirty="0">
                        <a:latin typeface="Challenge Extra Bold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effectLst/>
                          <a:latin typeface="Challenge Extra Bold" pitchFamily="82" charset="0"/>
                          <a:ea typeface="+mn-ea"/>
                          <a:cs typeface="+mn-cs"/>
                        </a:rPr>
                        <a:t>Mar 2104: Celebrate completion and introduction of STEM Curriculum database  </a:t>
                      </a: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Challenge Extra Bold" pitchFamily="82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effectLst/>
                          <a:latin typeface="Challenge Extra Bold" pitchFamily="82" charset="0"/>
                          <a:ea typeface="+mn-ea"/>
                          <a:cs typeface="+mn-cs"/>
                        </a:rPr>
                        <a:t>October 2013: Have 25% of curricula submitted and entered into database</a:t>
                      </a:r>
                      <a:endParaRPr lang="en-US" sz="1100" b="1" dirty="0">
                        <a:latin typeface="Challenge Extra Bold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effectLst/>
                          <a:latin typeface="Challenge Extra Bold" pitchFamily="82" charset="0"/>
                          <a:ea typeface="+mn-ea"/>
                          <a:cs typeface="+mn-cs"/>
                        </a:rPr>
                        <a:t>April 2014: Design survey to collect input from users for potential improvements</a:t>
                      </a:r>
                    </a:p>
                    <a:p>
                      <a:endParaRPr lang="en-US" sz="1100" b="1" dirty="0">
                        <a:latin typeface="Challenge Extra Bold" pitchFamily="8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effectLst/>
                          <a:latin typeface="Challenge Extra Bold" pitchFamily="82" charset="0"/>
                          <a:ea typeface="+mn-ea"/>
                          <a:cs typeface="+mn-cs"/>
                        </a:rPr>
                        <a:t>Nov 2013: Have 50% of curricula submitted and entered into database</a:t>
                      </a:r>
                    </a:p>
                    <a:p>
                      <a:endParaRPr lang="en-US" sz="1100" b="1" dirty="0">
                        <a:latin typeface="Challenge Extra Bold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>
                        <a:latin typeface="Challenge Extra Bold" pitchFamily="8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effectLst/>
                          <a:latin typeface="Challenge Extra Bold" pitchFamily="82" charset="0"/>
                          <a:ea typeface="+mn-ea"/>
                          <a:cs typeface="+mn-cs"/>
                        </a:rPr>
                        <a:t>Dec 2013: Have 75% of curricula submitted and entered into database</a:t>
                      </a: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Challenge Extra Bold" pitchFamily="8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>
                        <a:latin typeface="Challenge Extra Bold" pitchFamily="8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23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/>
          <a:lstStyle/>
          <a:p>
            <a:r>
              <a:rPr lang="en-US" dirty="0" smtClean="0"/>
              <a:t>Breakout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203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effectLst/>
                <a:latin typeface="+mj-lt"/>
              </a:rPr>
              <a:t>4</a:t>
            </a:r>
            <a:r>
              <a:rPr lang="en-US" b="1" dirty="0" smtClean="0">
                <a:effectLst/>
                <a:latin typeface="+mj-lt"/>
              </a:rPr>
              <a:t>. </a:t>
            </a:r>
            <a:r>
              <a:rPr lang="en-US" dirty="0" smtClean="0"/>
              <a:t>List detailed tasks required to meet millstones: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Stencil" pitchFamily="82" charset="0"/>
              </a:rPr>
              <a:t>Example: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457200"/>
            <a:ext cx="5486400" cy="909587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94060"/>
              </p:ext>
            </p:extLst>
          </p:nvPr>
        </p:nvGraphicFramePr>
        <p:xfrm>
          <a:off x="2133600" y="2743200"/>
          <a:ext cx="6096000" cy="3526917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3886200"/>
                <a:gridCol w="838200"/>
                <a:gridCol w="137160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hallenge Extra Bold" pitchFamily="82" charset="0"/>
                        </a:rPr>
                        <a:t>TASK</a:t>
                      </a:r>
                      <a:endParaRPr lang="en-US" sz="1000" dirty="0">
                        <a:effectLst/>
                        <a:latin typeface="Challenge Extra Bold" pitchFamily="8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hallenge Extra Bold" pitchFamily="82" charset="0"/>
                        </a:rPr>
                        <a:t>Due Date</a:t>
                      </a:r>
                      <a:endParaRPr lang="en-US" sz="1000">
                        <a:effectLst/>
                        <a:latin typeface="Challenge Extra Bold" pitchFamily="8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hallenge Extra Bold" pitchFamily="82" charset="0"/>
                        </a:rPr>
                        <a:t>Person Responsible</a:t>
                      </a:r>
                      <a:endParaRPr lang="en-US" sz="1000" dirty="0">
                        <a:effectLst/>
                        <a:latin typeface="Challenge Extra Bold" pitchFamily="8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hallenge Extra Bold" pitchFamily="82" charset="0"/>
                        </a:rPr>
                        <a:t>Identify participants for kick off meeting</a:t>
                      </a:r>
                      <a:endParaRPr lang="en-US" sz="1100" dirty="0">
                        <a:effectLst/>
                        <a:latin typeface="Challenge Extra Bold" pitchFamily="8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hallenge Extra Bold" pitchFamily="82" charset="0"/>
                        </a:rPr>
                        <a:t>7/1/13</a:t>
                      </a:r>
                      <a:endParaRPr lang="en-US" sz="1100">
                        <a:effectLst/>
                        <a:latin typeface="Challenge Extra Bold" pitchFamily="8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hallenge Extra Bold" pitchFamily="82" charset="0"/>
                        </a:rPr>
                        <a:t>Prof. Plum</a:t>
                      </a:r>
                      <a:endParaRPr lang="en-US" sz="1100">
                        <a:effectLst/>
                        <a:latin typeface="Challenge Extra Bold" pitchFamily="8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hallenge Extra Bold" pitchFamily="82" charset="0"/>
                        </a:rPr>
                        <a:t>Schedule date, time, facilitator  and place for initial meeting</a:t>
                      </a:r>
                      <a:endParaRPr lang="en-US" sz="1100" dirty="0">
                        <a:effectLst/>
                        <a:latin typeface="Challenge Extra Bold" pitchFamily="8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hallenge Extra Bold" pitchFamily="82" charset="0"/>
                        </a:rPr>
                        <a:t>7/1/13</a:t>
                      </a:r>
                      <a:endParaRPr lang="en-US" sz="1100">
                        <a:effectLst/>
                        <a:latin typeface="Challenge Extra Bold" pitchFamily="8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hallenge Extra Bold" pitchFamily="82" charset="0"/>
                        </a:rPr>
                        <a:t>Ms. Scarlett</a:t>
                      </a:r>
                      <a:endParaRPr lang="en-US" sz="1100">
                        <a:effectLst/>
                        <a:latin typeface="Challenge Extra Bold" pitchFamily="8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hallenge Extra Bold" pitchFamily="82" charset="0"/>
                        </a:rPr>
                        <a:t>Email invitation to participants</a:t>
                      </a:r>
                      <a:endParaRPr lang="en-US" sz="1100">
                        <a:effectLst/>
                        <a:latin typeface="Challenge Extra Bold" pitchFamily="8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hallenge Extra Bold" pitchFamily="82" charset="0"/>
                        </a:rPr>
                        <a:t>7/5/13</a:t>
                      </a:r>
                      <a:endParaRPr lang="en-US" sz="1100">
                        <a:effectLst/>
                        <a:latin typeface="Challenge Extra Bold" pitchFamily="8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hallenge Extra Bold" pitchFamily="82" charset="0"/>
                        </a:rPr>
                        <a:t>Prof. Plum</a:t>
                      </a:r>
                      <a:endParaRPr lang="en-US" sz="1100">
                        <a:effectLst/>
                        <a:latin typeface="Challenge Extra Bold" pitchFamily="8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hallenge Extra Bold" pitchFamily="82" charset="0"/>
                        </a:rPr>
                        <a:t>Hold first meeting : Establish ground rules and communication protocol, Assign action list identifying lead person for data collection per district, identify database requirements </a:t>
                      </a:r>
                      <a:r>
                        <a:rPr lang="en-US" sz="1400" dirty="0" smtClean="0">
                          <a:effectLst/>
                          <a:latin typeface="Challenge Extra Bold" pitchFamily="82" charset="0"/>
                        </a:rPr>
                        <a:t>&amp; </a:t>
                      </a:r>
                      <a:r>
                        <a:rPr lang="en-US" sz="1400" dirty="0">
                          <a:effectLst/>
                          <a:latin typeface="Challenge Extra Bold" pitchFamily="82" charset="0"/>
                        </a:rPr>
                        <a:t>lead person to drive the investigation, Assign task of  designing the collection tool </a:t>
                      </a:r>
                      <a:endParaRPr lang="en-US" sz="1100" dirty="0">
                        <a:effectLst/>
                        <a:latin typeface="Challenge Extra Bold" pitchFamily="8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hallenge Extra Bold" pitchFamily="82" charset="0"/>
                        </a:rPr>
                        <a:t>7/15</a:t>
                      </a:r>
                      <a:endParaRPr lang="en-US" sz="1100">
                        <a:effectLst/>
                        <a:latin typeface="Challenge Extra Bold" pitchFamily="8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hallenge Extra Bold" pitchFamily="82" charset="0"/>
                        </a:rPr>
                        <a:t>Col. Mustard</a:t>
                      </a:r>
                      <a:endParaRPr lang="en-US" sz="1100">
                        <a:effectLst/>
                        <a:latin typeface="Challenge Extra Bold" pitchFamily="8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hallenge Extra Bold" pitchFamily="82" charset="0"/>
                        </a:rPr>
                        <a:t>Distribute collection tool to </a:t>
                      </a:r>
                      <a:r>
                        <a:rPr lang="en-US" sz="1400" dirty="0" smtClean="0">
                          <a:effectLst/>
                          <a:latin typeface="Challenge Extra Bold" pitchFamily="82" charset="0"/>
                        </a:rPr>
                        <a:t>workgroup  </a:t>
                      </a:r>
                      <a:r>
                        <a:rPr lang="en-US" sz="1400" smtClean="0">
                          <a:effectLst/>
                          <a:latin typeface="Challenge Extra Bold" pitchFamily="82" charset="0"/>
                        </a:rPr>
                        <a:t>for input</a:t>
                      </a:r>
                      <a:endParaRPr lang="en-US" sz="1400" dirty="0" err="1" smtClean="0">
                        <a:effectLst/>
                        <a:latin typeface="Challenge Extra Bold" pitchFamily="8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hallenge Extra Bold" pitchFamily="82" charset="0"/>
                        </a:rPr>
                        <a:t>8/1</a:t>
                      </a:r>
                      <a:endParaRPr lang="en-US" sz="1100" dirty="0">
                        <a:effectLst/>
                        <a:latin typeface="Challenge Extra Bold" pitchFamily="8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hallenge Extra Bold" pitchFamily="82" charset="0"/>
                        </a:rPr>
                        <a:t>Mrs. Peacock</a:t>
                      </a:r>
                      <a:endParaRPr lang="en-US" sz="1100" dirty="0">
                        <a:effectLst/>
                        <a:latin typeface="Challenge Extra Bold" pitchFamily="8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2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172200"/>
            <a:ext cx="9372600" cy="10668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B0F0"/>
                </a:solidFill>
              </a:rPr>
              <a:t>Enjoy the Summer!</a:t>
            </a:r>
            <a:endParaRPr lang="en-US" sz="3600" b="1" dirty="0">
              <a:solidFill>
                <a:srgbClr val="00B0F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492034"/>
            <a:ext cx="5486400" cy="9095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381000" y="1600200"/>
            <a:ext cx="8991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sz="4000" b="1" dirty="0" smtClean="0"/>
              <a:t>Next Meetings: </a:t>
            </a:r>
          </a:p>
          <a:p>
            <a:pPr lvl="1" algn="ctr"/>
            <a:r>
              <a:rPr lang="en-US" sz="4000" b="1" dirty="0" smtClean="0"/>
              <a:t>Monday, Sept 23</a:t>
            </a:r>
            <a:r>
              <a:rPr lang="en-US" sz="4000" b="1" baseline="30000" dirty="0" smtClean="0"/>
              <a:t>rd</a:t>
            </a:r>
            <a:endParaRPr lang="en-US" sz="4000" b="1" dirty="0" smtClean="0"/>
          </a:p>
          <a:p>
            <a:pPr lvl="1" algn="ctr"/>
            <a:r>
              <a:rPr lang="en-US" sz="4000" b="1" dirty="0" smtClean="0"/>
              <a:t> Monday, Dec 16</a:t>
            </a:r>
            <a:r>
              <a:rPr lang="en-US" sz="4000" b="1" baseline="30000" dirty="0" smtClean="0"/>
              <a:t>th</a:t>
            </a:r>
            <a:r>
              <a:rPr lang="en-US" sz="4000" b="1" dirty="0" smtClean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52400" y="3652897"/>
            <a:ext cx="8991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No-host Happy Hour </a:t>
            </a:r>
          </a:p>
          <a:p>
            <a:pPr algn="ctr"/>
            <a:r>
              <a:rPr lang="en-US" sz="3200" b="1" dirty="0" err="1" smtClean="0">
                <a:solidFill>
                  <a:srgbClr val="FFFF00"/>
                </a:solidFill>
              </a:rPr>
              <a:t>McMenamin’s</a:t>
            </a:r>
            <a:r>
              <a:rPr lang="en-US" sz="3200" b="1" dirty="0" smtClean="0">
                <a:solidFill>
                  <a:srgbClr val="FFFF00"/>
                </a:solidFill>
              </a:rPr>
              <a:t>, Wilsonville </a:t>
            </a:r>
          </a:p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(next to Fred Meyer)</a:t>
            </a:r>
          </a:p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5:00 – 6:30 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1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267200"/>
            <a:ext cx="8153400" cy="10668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B0F0"/>
                </a:solidFill>
              </a:rPr>
              <a:t>Jon Yoder, Salem-Keizer SD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457200"/>
            <a:ext cx="5486400" cy="909587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2057400"/>
            <a:ext cx="80772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Professional</a:t>
            </a:r>
            <a:r>
              <a:rPr kumimoji="0" lang="en-US" sz="5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Learning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noProof="0" dirty="0" smtClean="0"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Community Team Update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800" dist="50800" dir="5400000" sx="101000" sy="101000" algn="t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2966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978408"/>
          </a:xfrm>
        </p:spPr>
        <p:txBody>
          <a:bodyPr/>
          <a:lstStyle/>
          <a:p>
            <a:r>
              <a:rPr lang="en-US" dirty="0" smtClean="0"/>
              <a:t>Survey Feedback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075176"/>
            <a:ext cx="7772400" cy="877824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B0F0"/>
                </a:solidFill>
              </a:rPr>
              <a:t>Sue Theissen, Mad Science</a:t>
            </a:r>
            <a:endParaRPr lang="en-US" sz="3600" b="1" dirty="0">
              <a:solidFill>
                <a:srgbClr val="00B0F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457200"/>
            <a:ext cx="5486400" cy="909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24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978408"/>
          </a:xfrm>
        </p:spPr>
        <p:txBody>
          <a:bodyPr/>
          <a:lstStyle/>
          <a:p>
            <a:r>
              <a:rPr lang="en-US" dirty="0" smtClean="0"/>
              <a:t>Partner Survey Results</a:t>
            </a:r>
            <a:endParaRPr lang="en-US" dirty="0"/>
          </a:p>
        </p:txBody>
      </p:sp>
      <p:graphicFrame>
        <p:nvGraphicFramePr>
          <p:cNvPr id="12" name="Chart 11"/>
          <p:cNvGraphicFramePr/>
          <p:nvPr/>
        </p:nvGraphicFramePr>
        <p:xfrm>
          <a:off x="0" y="990600"/>
          <a:ext cx="9144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724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Presentation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sz="5100" b="1" dirty="0" smtClean="0">
                <a:solidFill>
                  <a:srgbClr val="FFC000"/>
                </a:solidFill>
              </a:rPr>
              <a:t> 89.5 %	STEM Providers regarding resources available</a:t>
            </a:r>
          </a:p>
          <a:p>
            <a:pPr>
              <a:buFont typeface="Wingdings" pitchFamily="2" charset="2"/>
              <a:buChar char="Ø"/>
            </a:pPr>
            <a:r>
              <a:rPr lang="en-US" sz="5100" b="1" dirty="0" smtClean="0">
                <a:solidFill>
                  <a:srgbClr val="FFC000"/>
                </a:solidFill>
              </a:rPr>
              <a:t>78.9 %	Effective STEM practices- School Districts</a:t>
            </a:r>
          </a:p>
          <a:p>
            <a:pPr>
              <a:buFont typeface="Wingdings" pitchFamily="2" charset="2"/>
              <a:buChar char="Ø"/>
            </a:pPr>
            <a:r>
              <a:rPr lang="en-US" sz="5100" b="1" dirty="0" smtClean="0">
                <a:solidFill>
                  <a:srgbClr val="FFC000"/>
                </a:solidFill>
              </a:rPr>
              <a:t>68.4 %	</a:t>
            </a:r>
            <a:r>
              <a:rPr lang="en-US" sz="5100" b="1" dirty="0">
                <a:solidFill>
                  <a:srgbClr val="FFC000"/>
                </a:solidFill>
              </a:rPr>
              <a:t>I</a:t>
            </a:r>
            <a:r>
              <a:rPr lang="en-US" sz="5100" b="1" dirty="0" smtClean="0">
                <a:solidFill>
                  <a:srgbClr val="FFC000"/>
                </a:solidFill>
              </a:rPr>
              <a:t>ndustry Partners regarding resources available</a:t>
            </a:r>
          </a:p>
          <a:p>
            <a:pPr>
              <a:buFont typeface="Wingdings" pitchFamily="2" charset="2"/>
              <a:buChar char="Ø"/>
            </a:pPr>
            <a:r>
              <a:rPr lang="en-US" sz="5100" b="1" dirty="0" smtClean="0">
                <a:solidFill>
                  <a:srgbClr val="FFC000"/>
                </a:solidFill>
              </a:rPr>
              <a:t>68.4 % 	Funding opportunities</a:t>
            </a:r>
          </a:p>
          <a:p>
            <a:pPr>
              <a:buFont typeface="Wingdings" pitchFamily="2" charset="2"/>
              <a:buChar char="Ø"/>
            </a:pPr>
            <a:r>
              <a:rPr lang="en-US" sz="5100" b="1" dirty="0" smtClean="0">
                <a:solidFill>
                  <a:srgbClr val="FFC000"/>
                </a:solidFill>
              </a:rPr>
              <a:t>42.1 %	Grant Writing Workshops</a:t>
            </a:r>
          </a:p>
          <a:p>
            <a:pPr>
              <a:buFont typeface="Wingdings" pitchFamily="2" charset="2"/>
              <a:buChar char="Ø"/>
            </a:pPr>
            <a:r>
              <a:rPr lang="en-US" sz="5100" b="1" dirty="0" smtClean="0">
                <a:solidFill>
                  <a:srgbClr val="FFC000"/>
                </a:solidFill>
              </a:rPr>
              <a:t>42.1 %	Panel Discussion with focused topic</a:t>
            </a:r>
          </a:p>
          <a:p>
            <a:pPr>
              <a:buFont typeface="Wingdings" pitchFamily="2" charset="2"/>
              <a:buChar char="Ø"/>
            </a:pPr>
            <a:r>
              <a:rPr lang="en-US" sz="5100" b="1" dirty="0" smtClean="0">
                <a:solidFill>
                  <a:srgbClr val="FFC000"/>
                </a:solidFill>
              </a:rPr>
              <a:t>26.3 % 	Facilitator led Workshops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900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Feedback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smtClean="0">
                <a:solidFill>
                  <a:srgbClr val="FFC000"/>
                </a:solidFill>
              </a:rPr>
              <a:t>#1 -It is time to roll up our sleeves and form workgroups that can take action and pursue the work we have identified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C000"/>
                </a:solidFill>
              </a:rPr>
              <a:t>#2 The quarterly meeting is not the right place for this kind of work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C000"/>
                </a:solidFill>
              </a:rPr>
              <a:t>#3 We have willing resources in the partnership ready to do this kind of work to move us forward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127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978408"/>
          </a:xfrm>
        </p:spPr>
        <p:txBody>
          <a:bodyPr/>
          <a:lstStyle/>
          <a:p>
            <a:r>
              <a:rPr lang="en-US" dirty="0" smtClean="0"/>
              <a:t>Summer Work Groups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81400"/>
            <a:ext cx="7772400" cy="2362200"/>
          </a:xfrm>
        </p:spPr>
        <p:txBody>
          <a:bodyPr>
            <a:noAutofit/>
          </a:bodyPr>
          <a:lstStyle/>
          <a:p>
            <a:pPr lvl="2" algn="l"/>
            <a:r>
              <a:rPr lang="en-US" sz="3200" b="1" dirty="0" smtClean="0"/>
              <a:t>Professional Development Plan</a:t>
            </a:r>
          </a:p>
          <a:p>
            <a:pPr lvl="2" algn="l"/>
            <a:r>
              <a:rPr lang="en-US" sz="3200" b="1" dirty="0" smtClean="0"/>
              <a:t>STEM NETwork/CIS</a:t>
            </a:r>
          </a:p>
          <a:p>
            <a:pPr lvl="2" algn="l"/>
            <a:r>
              <a:rPr lang="en-US" sz="3200" b="1" dirty="0" smtClean="0"/>
              <a:t>Dual Credit</a:t>
            </a:r>
          </a:p>
          <a:p>
            <a:pPr lvl="2" algn="l"/>
            <a:r>
              <a:rPr lang="en-US" sz="3200" b="1" dirty="0" smtClean="0"/>
              <a:t>Grant Writing</a:t>
            </a:r>
          </a:p>
          <a:p>
            <a:pPr algn="l"/>
            <a:endParaRPr lang="en-US" sz="3200" b="1" dirty="0">
              <a:solidFill>
                <a:srgbClr val="FFC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457200"/>
            <a:ext cx="5486400" cy="909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24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/>
          <a:lstStyle/>
          <a:p>
            <a:r>
              <a:rPr lang="en-US" dirty="0" smtClean="0"/>
              <a:t>Breakout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2037"/>
            <a:ext cx="8229600" cy="4525963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Identify Work Group Objective:</a:t>
            </a:r>
          </a:p>
          <a:p>
            <a:pPr marL="0" indent="0">
              <a:buNone/>
            </a:pPr>
            <a:r>
              <a:rPr lang="en-US" dirty="0" smtClean="0">
                <a:latin typeface="Stencil" pitchFamily="82" charset="0"/>
              </a:rPr>
              <a:t>Example:</a:t>
            </a:r>
          </a:p>
          <a:p>
            <a:pPr marL="0" indent="0">
              <a:buNone/>
            </a:pPr>
            <a:r>
              <a:rPr lang="en-US" dirty="0" smtClean="0"/>
              <a:t>Workgroup: </a:t>
            </a:r>
            <a:r>
              <a:rPr lang="en-US" dirty="0" smtClean="0">
                <a:latin typeface="Challenge Extra Bold" pitchFamily="82" charset="0"/>
              </a:rPr>
              <a:t>Professional Development</a:t>
            </a:r>
          </a:p>
          <a:p>
            <a:pPr marL="0" indent="0">
              <a:buNone/>
            </a:pPr>
            <a:r>
              <a:rPr lang="en-US" dirty="0" smtClean="0"/>
              <a:t>Objective:</a:t>
            </a:r>
            <a:endParaRPr lang="en-US" dirty="0" smtClean="0">
              <a:latin typeface="Challenge Extra Bold" pitchFamily="82" charset="0"/>
            </a:endParaRPr>
          </a:p>
          <a:p>
            <a:pPr marL="0" indent="0">
              <a:buNone/>
            </a:pPr>
            <a:r>
              <a:rPr lang="en-US" dirty="0" smtClean="0">
                <a:effectLst/>
                <a:latin typeface="Challenge Extra Bold" pitchFamily="82" charset="0"/>
              </a:rPr>
              <a:t>Connect </a:t>
            </a:r>
            <a:r>
              <a:rPr lang="en-US" dirty="0">
                <a:effectLst/>
                <a:latin typeface="Challenge Extra Bold" pitchFamily="82" charset="0"/>
              </a:rPr>
              <a:t>teachers and administrators across districts in order to: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effectLst/>
                <a:latin typeface="Challenge Extra Bold" pitchFamily="82" charset="0"/>
              </a:rPr>
              <a:t>Effectively </a:t>
            </a:r>
            <a:r>
              <a:rPr lang="en-US" dirty="0">
                <a:effectLst/>
                <a:latin typeface="Challenge Extra Bold" pitchFamily="82" charset="0"/>
              </a:rPr>
              <a:t>and efficiently Share STEM Curriculum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effectLst/>
                <a:latin typeface="Challenge Extra Bold" pitchFamily="82" charset="0"/>
              </a:rPr>
              <a:t>Share </a:t>
            </a:r>
            <a:r>
              <a:rPr lang="en-US" dirty="0">
                <a:effectLst/>
                <a:latin typeface="Challenge Extra Bold" pitchFamily="82" charset="0"/>
              </a:rPr>
              <a:t>best practices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effectLst/>
                <a:latin typeface="Challenge Extra Bold" pitchFamily="82" charset="0"/>
              </a:rPr>
              <a:t> </a:t>
            </a:r>
            <a:r>
              <a:rPr lang="en-US" dirty="0">
                <a:effectLst/>
                <a:latin typeface="Challenge Extra Bold" pitchFamily="82" charset="0"/>
              </a:rPr>
              <a:t>Share teacher development opportunities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457200"/>
            <a:ext cx="5486400" cy="909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86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/>
          <a:lstStyle/>
          <a:p>
            <a:r>
              <a:rPr lang="en-US" dirty="0" smtClean="0"/>
              <a:t>Breakout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203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effectLst/>
                <a:latin typeface="+mj-lt"/>
              </a:rPr>
              <a:t>2. </a:t>
            </a:r>
            <a:r>
              <a:rPr lang="en-US" dirty="0" smtClean="0"/>
              <a:t>In support of the objective, list goals for the 2013-14 school year: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Stencil" pitchFamily="82" charset="0"/>
              </a:rPr>
              <a:t>Example:</a:t>
            </a:r>
          </a:p>
          <a:p>
            <a:pPr marL="0" indent="0">
              <a:buNone/>
            </a:pPr>
            <a:r>
              <a:rPr lang="en-US" b="1" dirty="0" smtClean="0">
                <a:effectLst/>
                <a:latin typeface="Challenge Extra Bold" pitchFamily="82" charset="0"/>
              </a:rPr>
              <a:t>1</a:t>
            </a:r>
            <a:r>
              <a:rPr lang="en-US" b="1" dirty="0">
                <a:effectLst/>
                <a:latin typeface="Challenge Extra Bold" pitchFamily="82" charset="0"/>
              </a:rPr>
              <a:t>. Identify Curriculum used per district by grade level</a:t>
            </a:r>
            <a:endParaRPr lang="en-US" dirty="0">
              <a:effectLst/>
              <a:latin typeface="Challenge Extra Bold" pitchFamily="82" charset="0"/>
            </a:endParaRPr>
          </a:p>
          <a:p>
            <a:pPr marL="0" indent="0">
              <a:buNone/>
            </a:pPr>
            <a:r>
              <a:rPr lang="en-US" b="1" dirty="0">
                <a:effectLst/>
                <a:latin typeface="Challenge Extra Bold" pitchFamily="82" charset="0"/>
              </a:rPr>
              <a:t>2. Create a database to collect and categorize the data</a:t>
            </a:r>
            <a:endParaRPr lang="en-US" dirty="0">
              <a:effectLst/>
              <a:latin typeface="Challenge Extra Bold" pitchFamily="82" charset="0"/>
            </a:endParaRPr>
          </a:p>
          <a:p>
            <a:pPr marL="0" indent="0">
              <a:buNone/>
            </a:pPr>
            <a:r>
              <a:rPr lang="en-US" b="1" dirty="0">
                <a:effectLst/>
                <a:latin typeface="Challenge Extra Bold" pitchFamily="82" charset="0"/>
              </a:rPr>
              <a:t>3. Make database available to teachers in participating districts</a:t>
            </a:r>
            <a:endParaRPr lang="en-US" dirty="0">
              <a:effectLst/>
              <a:latin typeface="Challenge Extra Bold" pitchFamily="82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457200"/>
            <a:ext cx="5486400" cy="909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09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ory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484</Words>
  <Application>Microsoft Office PowerPoint</Application>
  <PresentationFormat>On-screen Show (4:3)</PresentationFormat>
  <Paragraphs>85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Calisto MT</vt:lpstr>
      <vt:lpstr>Challenge Extra Bold</vt:lpstr>
      <vt:lpstr>Stencil</vt:lpstr>
      <vt:lpstr>Times New Roman</vt:lpstr>
      <vt:lpstr>Wingdings</vt:lpstr>
      <vt:lpstr>Story</vt:lpstr>
      <vt:lpstr>Foundation Roundtable Meeting Feedback</vt:lpstr>
      <vt:lpstr> </vt:lpstr>
      <vt:lpstr>Survey Feedback</vt:lpstr>
      <vt:lpstr>Partner Survey Results</vt:lpstr>
      <vt:lpstr>Potential Presentation Topics</vt:lpstr>
      <vt:lpstr>Feedback Summary</vt:lpstr>
      <vt:lpstr>Summer Work Groups</vt:lpstr>
      <vt:lpstr>Breakout Sessions</vt:lpstr>
      <vt:lpstr>Breakout Sessions</vt:lpstr>
      <vt:lpstr>Breakout Sessions</vt:lpstr>
      <vt:lpstr>Breakout Sessions</vt:lpstr>
      <vt:lpstr>PowerPoint Presentation</vt:lpstr>
    </vt:vector>
  </TitlesOfParts>
  <Company>OIT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Engagement Launch</dc:title>
  <dc:creator>Lita Colligan</dc:creator>
  <cp:lastModifiedBy>Lita Colligan</cp:lastModifiedBy>
  <cp:revision>32</cp:revision>
  <dcterms:created xsi:type="dcterms:W3CDTF">2012-12-08T16:56:55Z</dcterms:created>
  <dcterms:modified xsi:type="dcterms:W3CDTF">2013-06-17T19:10:09Z</dcterms:modified>
</cp:coreProperties>
</file>